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25"/>
  </p:notesMasterIdLst>
  <p:handoutMasterIdLst>
    <p:handoutMasterId r:id="rId126"/>
  </p:handoutMasterIdLst>
  <p:sldIdLst>
    <p:sldId id="263" r:id="rId5"/>
    <p:sldId id="267" r:id="rId6"/>
    <p:sldId id="268" r:id="rId7"/>
    <p:sldId id="269" r:id="rId8"/>
    <p:sldId id="271" r:id="rId9"/>
    <p:sldId id="270" r:id="rId10"/>
    <p:sldId id="272" r:id="rId11"/>
    <p:sldId id="273" r:id="rId12"/>
    <p:sldId id="274" r:id="rId13"/>
    <p:sldId id="275" r:id="rId14"/>
    <p:sldId id="276" r:id="rId15"/>
    <p:sldId id="277" r:id="rId16"/>
    <p:sldId id="379" r:id="rId17"/>
    <p:sldId id="380" r:id="rId18"/>
    <p:sldId id="278" r:id="rId19"/>
    <p:sldId id="279" r:id="rId20"/>
    <p:sldId id="280" r:id="rId21"/>
    <p:sldId id="381"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266" r:id="rId51"/>
    <p:sldId id="309" r:id="rId52"/>
    <p:sldId id="310" r:id="rId53"/>
    <p:sldId id="311" r:id="rId54"/>
    <p:sldId id="312" r:id="rId55"/>
    <p:sldId id="313" r:id="rId56"/>
    <p:sldId id="314" r:id="rId57"/>
    <p:sldId id="378" r:id="rId58"/>
    <p:sldId id="385"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82" r:id="rId77"/>
    <p:sldId id="332" r:id="rId78"/>
    <p:sldId id="333" r:id="rId79"/>
    <p:sldId id="334" r:id="rId80"/>
    <p:sldId id="336" r:id="rId81"/>
    <p:sldId id="337" r:id="rId82"/>
    <p:sldId id="338" r:id="rId83"/>
    <p:sldId id="339" r:id="rId84"/>
    <p:sldId id="340" r:id="rId85"/>
    <p:sldId id="341" r:id="rId86"/>
    <p:sldId id="342" r:id="rId87"/>
    <p:sldId id="383" r:id="rId88"/>
    <p:sldId id="343" r:id="rId89"/>
    <p:sldId id="344" r:id="rId90"/>
    <p:sldId id="345" r:id="rId91"/>
    <p:sldId id="346" r:id="rId92"/>
    <p:sldId id="347" r:id="rId93"/>
    <p:sldId id="348" r:id="rId94"/>
    <p:sldId id="349" r:id="rId95"/>
    <p:sldId id="350" r:id="rId96"/>
    <p:sldId id="357" r:id="rId97"/>
    <p:sldId id="351" r:id="rId98"/>
    <p:sldId id="352" r:id="rId99"/>
    <p:sldId id="353" r:id="rId100"/>
    <p:sldId id="354" r:id="rId101"/>
    <p:sldId id="355" r:id="rId102"/>
    <p:sldId id="356" r:id="rId103"/>
    <p:sldId id="358" r:id="rId104"/>
    <p:sldId id="359" r:id="rId105"/>
    <p:sldId id="360" r:id="rId106"/>
    <p:sldId id="361" r:id="rId107"/>
    <p:sldId id="362" r:id="rId108"/>
    <p:sldId id="363" r:id="rId109"/>
    <p:sldId id="364" r:id="rId110"/>
    <p:sldId id="38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9" autoAdjust="0"/>
    <p:restoredTop sz="94484" autoAdjust="0"/>
  </p:normalViewPr>
  <p:slideViewPr>
    <p:cSldViewPr>
      <p:cViewPr varScale="1">
        <p:scale>
          <a:sx n="87" d="100"/>
          <a:sy n="87" d="100"/>
        </p:scale>
        <p:origin x="1301" y="62"/>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13176"/>
    </p:cViewPr>
  </p:sorterViewPr>
  <p:notesViewPr>
    <p:cSldViewPr>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1758CF-96E0-43E1-99C9-86BB2576229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F2FE5468-4EDA-4C88-B189-3B33A283AD9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4ED59BA-B0C5-41DF-9D7E-AF407168F56A}" type="datetimeFigureOut">
              <a:rPr lang="en-US"/>
              <a:pPr>
                <a:defRPr/>
              </a:pPr>
              <a:t>9/9/2018</a:t>
            </a:fld>
            <a:endParaRPr lang="en-US" dirty="0"/>
          </a:p>
        </p:txBody>
      </p:sp>
      <p:sp>
        <p:nvSpPr>
          <p:cNvPr id="4" name="Footer Placeholder 3">
            <a:extLst>
              <a:ext uri="{FF2B5EF4-FFF2-40B4-BE49-F238E27FC236}">
                <a16:creationId xmlns:a16="http://schemas.microsoft.com/office/drawing/2014/main" id="{C12A2205-A3E8-4058-AFBC-31B87EDD279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B6A9B4AE-D6B8-469D-8308-4EC8C69D0943}"/>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455B5D5-E511-4203-8BC1-497105C60BC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FBAB79-5F3B-448F-AF5F-B5E844F009F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895FB3B8-AA01-479B-8657-DE116E0397F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0604CB46-2A4A-4976-9C5E-F18A5E7FDF4F}" type="datetimeFigureOut">
              <a:rPr lang="en-US"/>
              <a:pPr>
                <a:defRPr/>
              </a:pPr>
              <a:t>9/9/2018</a:t>
            </a:fld>
            <a:endParaRPr lang="en-US" dirty="0"/>
          </a:p>
        </p:txBody>
      </p:sp>
      <p:sp>
        <p:nvSpPr>
          <p:cNvPr id="4" name="Slide Image Placeholder 3">
            <a:extLst>
              <a:ext uri="{FF2B5EF4-FFF2-40B4-BE49-F238E27FC236}">
                <a16:creationId xmlns:a16="http://schemas.microsoft.com/office/drawing/2014/main" id="{D5E423B0-26C7-4D06-ABBF-B6094737B07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CC2C9FE-7FF3-4F76-B971-382E0C49F8C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C25670-4BB7-4B8B-B5D0-5CE8B6A5D06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200894C4-69CD-4770-8045-6BA02D97E1B7}"/>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solidFill>
                  <a:schemeClr val="tx1"/>
                </a:solidFill>
                <a:latin typeface="+mn-lt"/>
              </a:defRPr>
            </a:lvl1pPr>
          </a:lstStyle>
          <a:p>
            <a:pPr>
              <a:defRPr/>
            </a:pPr>
            <a:fld id="{101D93B6-9303-41C9-8C15-5C963F96528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E9593E6-49AB-4D71-99D6-1A478238A5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8D5EA26-518C-4216-B9BC-F233B72173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3F7F1681-3D44-40F6-9E32-F34A34959C6D}"/>
              </a:ext>
            </a:extLst>
          </p:cNvPr>
          <p:cNvSpPr>
            <a:spLocks noGrp="1"/>
          </p:cNvSpPr>
          <p:nvPr>
            <p:ph type="sldNum" sz="quarter" idx="5"/>
          </p:nvPr>
        </p:nvSpPr>
        <p:spPr/>
        <p:txBody>
          <a:bodyPr/>
          <a:lstStyle/>
          <a:p>
            <a:pPr>
              <a:defRPr/>
            </a:pPr>
            <a:fld id="{3A86E1FB-4B41-4B7B-B3EF-1EC94F1F6839}" type="slidenum">
              <a:rPr lang="en-US" smtClean="0"/>
              <a:pPr>
                <a:defRPr/>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79C59927-64C9-4A84-B0FC-9DEC93898B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BE5A07E-D728-44D2-B2B8-2652AF4E16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8612" name="Slide Number Placeholder 3">
            <a:extLst>
              <a:ext uri="{FF2B5EF4-FFF2-40B4-BE49-F238E27FC236}">
                <a16:creationId xmlns:a16="http://schemas.microsoft.com/office/drawing/2014/main" id="{DF958A7E-A263-4944-AD4A-E9B8E29618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91AD163-A076-4F10-BDEC-03256CAD7F75}" type="slidenum">
              <a:rPr lang="en-US" altLang="en-US" smtClean="0">
                <a:latin typeface="Calibri" panose="020F0502020204030204" pitchFamily="34" charset="0"/>
                <a:cs typeface="Arial" panose="020B0604020202020204" pitchFamily="34" charset="0"/>
              </a:rPr>
              <a:pPr fontAlgn="base">
                <a:spcBef>
                  <a:spcPct val="0"/>
                </a:spcBef>
                <a:spcAft>
                  <a:spcPct val="0"/>
                </a:spcAft>
              </a:pPr>
              <a:t>60</a:t>
            </a:fld>
            <a:endParaRPr lang="en-US" altLang="en-US" dirty="0">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54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a:extLst>
              <a:ext uri="{FF2B5EF4-FFF2-40B4-BE49-F238E27FC236}">
                <a16:creationId xmlns:a16="http://schemas.microsoft.com/office/drawing/2014/main" id="{DB516521-A318-4E21-816F-76270EB6ADAC}"/>
              </a:ext>
            </a:extLst>
          </p:cNvPr>
          <p:cNvSpPr>
            <a:spLocks noGrp="1"/>
          </p:cNvSpPr>
          <p:nvPr>
            <p:ph type="dt" sz="half" idx="10"/>
          </p:nvPr>
        </p:nvSpPr>
        <p:spPr>
          <a:xfrm>
            <a:off x="3525838" y="6356350"/>
            <a:ext cx="914400" cy="365125"/>
          </a:xfrm>
        </p:spPr>
        <p:txBody>
          <a:bodyPr/>
          <a:lstStyle>
            <a:lvl1pPr>
              <a:defRPr>
                <a:solidFill>
                  <a:schemeClr val="bg1"/>
                </a:solidFill>
              </a:defRPr>
            </a:lvl1pPr>
          </a:lstStyle>
          <a:p>
            <a:pPr>
              <a:defRPr/>
            </a:pPr>
            <a:fld id="{971F6567-F969-4FF9-B3C5-F73631CB1595}" type="datetime1">
              <a:rPr lang="en-US"/>
              <a:pPr>
                <a:defRPr/>
              </a:pPr>
              <a:t>9/9/2018</a:t>
            </a:fld>
            <a:endParaRPr lang="en-US" dirty="0"/>
          </a:p>
        </p:txBody>
      </p:sp>
      <p:sp>
        <p:nvSpPr>
          <p:cNvPr id="5" name="Footer Placeholder 4">
            <a:extLst>
              <a:ext uri="{FF2B5EF4-FFF2-40B4-BE49-F238E27FC236}">
                <a16:creationId xmlns:a16="http://schemas.microsoft.com/office/drawing/2014/main" id="{A6FA0549-96E5-47AD-BACB-AED96598D519}"/>
              </a:ext>
            </a:extLst>
          </p:cNvPr>
          <p:cNvSpPr>
            <a:spLocks noGrp="1"/>
          </p:cNvSpPr>
          <p:nvPr>
            <p:ph type="ftr" sz="quarter" idx="11"/>
          </p:nvPr>
        </p:nvSpPr>
        <p:spPr>
          <a:xfrm>
            <a:off x="4587875" y="6356350"/>
            <a:ext cx="2981325" cy="365125"/>
          </a:xfrm>
        </p:spPr>
        <p:txBody>
          <a:bodyPr/>
          <a:lstStyle>
            <a:lvl1pPr>
              <a:defRPr>
                <a:solidFill>
                  <a:schemeClr val="bg1"/>
                </a:solidFill>
              </a:defRPr>
            </a:lvl1pPr>
          </a:lstStyle>
          <a:p>
            <a:pPr>
              <a:defRPr/>
            </a:pPr>
            <a:r>
              <a:rPr lang="en-US" dirty="0"/>
              <a:t>2017-2018</a:t>
            </a:r>
          </a:p>
        </p:txBody>
      </p:sp>
      <p:sp>
        <p:nvSpPr>
          <p:cNvPr id="6" name="Slide Number Placeholder 5">
            <a:extLst>
              <a:ext uri="{FF2B5EF4-FFF2-40B4-BE49-F238E27FC236}">
                <a16:creationId xmlns:a16="http://schemas.microsoft.com/office/drawing/2014/main" id="{14A213EF-EABC-4DF1-9892-0F459D2540D1}"/>
              </a:ext>
            </a:extLst>
          </p:cNvPr>
          <p:cNvSpPr>
            <a:spLocks noGrp="1"/>
          </p:cNvSpPr>
          <p:nvPr>
            <p:ph type="sldNum" sz="quarter" idx="12"/>
          </p:nvPr>
        </p:nvSpPr>
        <p:spPr>
          <a:xfrm>
            <a:off x="7716838" y="6356350"/>
            <a:ext cx="457200" cy="365125"/>
          </a:xfrm>
        </p:spPr>
        <p:txBody>
          <a:bodyPr/>
          <a:lstStyle>
            <a:lvl1pPr>
              <a:defRPr>
                <a:solidFill>
                  <a:schemeClr val="bg1"/>
                </a:solidFill>
              </a:defRPr>
            </a:lvl1pPr>
          </a:lstStyle>
          <a:p>
            <a:pPr>
              <a:defRPr/>
            </a:pPr>
            <a:fld id="{3098FFCE-3A04-437B-A2CF-CA2E8A6CAAE7}" type="slidenum">
              <a:rPr lang="en-US"/>
              <a:pPr>
                <a:defRPr/>
              </a:pPr>
              <a:t>‹#›</a:t>
            </a:fld>
            <a:endParaRPr lang="en-US" dirty="0"/>
          </a:p>
        </p:txBody>
      </p:sp>
    </p:spTree>
    <p:extLst>
      <p:ext uri="{BB962C8B-B14F-4D97-AF65-F5344CB8AC3E}">
        <p14:creationId xmlns:p14="http://schemas.microsoft.com/office/powerpoint/2010/main" val="82918334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88615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Content Placeholder 2"/>
          <p:cNvSpPr>
            <a:spLocks noGrp="1"/>
          </p:cNvSpPr>
          <p:nvPr>
            <p:ph idx="1"/>
          </p:nvPr>
        </p:nvSpPr>
        <p:spPr>
          <a:xfrm>
            <a:off x="457200" y="1600201"/>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0865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21E504-0917-48E6-A363-CD7646EEAFF5}"/>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B1E0ED1-08E3-4824-9753-B12824DD4BF0}"/>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0955873-6F86-4800-ABDB-72D44FEAD353}"/>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489249CF-6C54-4F63-A7D1-27141B24D6EC}" type="datetime1">
              <a:rPr lang="en-US"/>
              <a:pPr>
                <a:defRPr/>
              </a:pPr>
              <a:t>9/9/2018</a:t>
            </a:fld>
            <a:endParaRPr lang="en-US" dirty="0"/>
          </a:p>
        </p:txBody>
      </p:sp>
      <p:sp>
        <p:nvSpPr>
          <p:cNvPr id="5" name="Footer Placeholder 4">
            <a:extLst>
              <a:ext uri="{FF2B5EF4-FFF2-40B4-BE49-F238E27FC236}">
                <a16:creationId xmlns:a16="http://schemas.microsoft.com/office/drawing/2014/main" id="{AA9AC0FB-5D2B-451C-A48D-9A159B7BE04E}"/>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29D46C57-A33E-4A41-9DAD-FC98CAFF2A4B}"/>
              </a:ext>
            </a:extLst>
          </p:cNvPr>
          <p:cNvSpPr>
            <a:spLocks noGrp="1"/>
          </p:cNvSpPr>
          <p:nvPr>
            <p:ph type="sldNum" sz="quarter" idx="4"/>
          </p:nvPr>
        </p:nvSpPr>
        <p:spPr>
          <a:xfrm>
            <a:off x="8077200" y="6316663"/>
            <a:ext cx="457200" cy="365125"/>
          </a:xfrm>
          <a:prstGeom prst="rect">
            <a:avLst/>
          </a:prstGeom>
        </p:spPr>
        <p:txBody>
          <a:bodyPr vert="horz" lIns="91440" tIns="45720" rIns="91440" bIns="45720" rtlCol="0" anchor="ctr"/>
          <a:lstStyle>
            <a:lvl1pPr algn="r" eaLnBrk="1" fontAlgn="auto" hangingPunct="1">
              <a:spcBef>
                <a:spcPts val="0"/>
              </a:spcBef>
              <a:spcAft>
                <a:spcPts val="0"/>
              </a:spcAft>
              <a:defRPr sz="1100" cap="all" baseline="0">
                <a:solidFill>
                  <a:schemeClr val="tx1"/>
                </a:solidFill>
                <a:latin typeface="+mn-lt"/>
              </a:defRPr>
            </a:lvl1pPr>
          </a:lstStyle>
          <a:p>
            <a:pPr>
              <a:defRPr/>
            </a:pPr>
            <a:fld id="{B868D335-0AD7-4802-8722-2624B1EB5D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36.tmp"/><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png"/></Relationships>
</file>

<file path=ppt/slides/_rels/slide11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142.tmp"/></Relationships>
</file>

<file path=ppt/slides/_rels/slide115.xml.rels><?xml version="1.0" encoding="UTF-8" standalone="yes"?>
<Relationships xmlns="http://schemas.openxmlformats.org/package/2006/relationships"><Relationship Id="rId3" Type="http://schemas.openxmlformats.org/officeDocument/2006/relationships/image" Target="../media/image144.tmp"/><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mailto:alpineresults@fisski.ch" TargetMode="External"/><Relationship Id="rId2" Type="http://schemas.openxmlformats.org/officeDocument/2006/relationships/hyperlink" Target="mailto:alpineresults@usskiandsnowboard.org" TargetMode="External"/><Relationship Id="rId1" Type="http://schemas.openxmlformats.org/officeDocument/2006/relationships/slideLayout" Target="../slideLayouts/slideLayout2.xml"/><Relationship Id="rId5" Type="http://schemas.openxmlformats.org/officeDocument/2006/relationships/image" Target="../media/image146.png"/><Relationship Id="rId4" Type="http://schemas.openxmlformats.org/officeDocument/2006/relationships/image" Target="../media/image145.png"/></Relationships>
</file>

<file path=ppt/slides/_rels/slide118.xml.rels><?xml version="1.0" encoding="UTF-8" standalone="yes"?>
<Relationships xmlns="http://schemas.openxmlformats.org/package/2006/relationships"><Relationship Id="rId2" Type="http://schemas.openxmlformats.org/officeDocument/2006/relationships/image" Target="../media/image147.tmp"/><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hyperlink" Target="http://www.usskiandsnowboard.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tmp"/><Relationship Id="rId1" Type="http://schemas.openxmlformats.org/officeDocument/2006/relationships/slideLayout" Target="../slideLayouts/slideLayout2.xml"/><Relationship Id="rId4" Type="http://schemas.openxmlformats.org/officeDocument/2006/relationships/image" Target="../media/image55.tm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image" Target="../media/image59.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4.tmp"/><Relationship Id="rId4" Type="http://schemas.openxmlformats.org/officeDocument/2006/relationships/image" Target="../media/image6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9.t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4.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5.tmp"/><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6.tmp"/><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tmp"/><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71.xml.rels><?xml version="1.0" encoding="UTF-8" standalone="yes"?>
<Relationships xmlns="http://schemas.openxmlformats.org/package/2006/relationships"><Relationship Id="rId2" Type="http://schemas.openxmlformats.org/officeDocument/2006/relationships/image" Target="../media/image81.tmp"/><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3.tmp"/><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tmp"/><Relationship Id="rId4" Type="http://schemas.openxmlformats.org/officeDocument/2006/relationships/image" Target="../media/image84.tmp"/></Relationships>
</file>

<file path=ppt/slides/_rels/slide7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0.tmp"/><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9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6.tmp"/><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tmp"/><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84.xml.rels><?xml version="1.0" encoding="UTF-8" standalone="yes"?>
<Relationships xmlns="http://schemas.openxmlformats.org/package/2006/relationships"><Relationship Id="rId3" Type="http://schemas.openxmlformats.org/officeDocument/2006/relationships/image" Target="../media/image108.tmp"/><Relationship Id="rId2" Type="http://schemas.openxmlformats.org/officeDocument/2006/relationships/image" Target="../media/image106.tmp"/><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6.tmp"/><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tmp"/><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6.tmp"/><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9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5">
            <a:extLst>
              <a:ext uri="{FF2B5EF4-FFF2-40B4-BE49-F238E27FC236}">
                <a16:creationId xmlns:a16="http://schemas.microsoft.com/office/drawing/2014/main" id="{8E5C38C7-9C3E-4FF7-9111-1F1C2C0D63A6}"/>
              </a:ext>
            </a:extLst>
          </p:cNvPr>
          <p:cNvSpPr>
            <a:spLocks noGrp="1" noChangeArrowheads="1"/>
          </p:cNvSpPr>
          <p:nvPr>
            <p:ph idx="1"/>
          </p:nvPr>
        </p:nvSpPr>
        <p:spPr>
          <a:xfrm>
            <a:off x="1676400" y="3124200"/>
            <a:ext cx="6705600" cy="1905000"/>
          </a:xfrm>
        </p:spPr>
        <p:txBody>
          <a:bodyPr/>
          <a:lstStyle/>
          <a:p>
            <a:pPr marL="0" indent="0" algn="ctr" eaLnBrk="1" hangingPunct="1">
              <a:buFont typeface="Euphemia" panose="020B0503040102020104" pitchFamily="34" charset="0"/>
              <a:buNone/>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2018-2019</a:t>
            </a:r>
          </a:p>
          <a:p>
            <a:pPr marL="0" indent="0" algn="ctr" eaLnBrk="1" hangingPunct="1">
              <a:buFont typeface="Euphemia" panose="020B0503040102020104" pitchFamily="34" charset="0"/>
              <a:buNone/>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SPLIT SECOND 101 – </a:t>
            </a:r>
            <a:b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Management of an Alpine Event</a:t>
            </a:r>
            <a:endParaRPr lang="en-US" altLang="en-US" dirty="0">
              <a:solidFill>
                <a:srgbClr val="003399"/>
              </a:solidFill>
              <a:latin typeface="Arial" panose="020B0604020202020204" pitchFamily="34" charset="0"/>
              <a:cs typeface="Arial" panose="020B0604020202020204" pitchFamily="34" charset="0"/>
            </a:endParaRPr>
          </a:p>
        </p:txBody>
      </p:sp>
      <p:sp>
        <p:nvSpPr>
          <p:cNvPr id="2" name="Footer Placeholder 3">
            <a:extLst>
              <a:ext uri="{FF2B5EF4-FFF2-40B4-BE49-F238E27FC236}">
                <a16:creationId xmlns:a16="http://schemas.microsoft.com/office/drawing/2014/main" id="{AB24BAA3-1567-4012-8146-90ADFECEC80D}"/>
              </a:ext>
            </a:extLst>
          </p:cNvPr>
          <p:cNvSpPr>
            <a:spLocks noGrp="1" noChangeArrowheads="1"/>
          </p:cNvSpPr>
          <p:nvPr>
            <p:ph type="ftr" sz="quarter" idx="3"/>
          </p:nvPr>
        </p:nvSpPr>
        <p:spPr bwMode="auto">
          <a:xfrm>
            <a:off x="7969250" y="6478588"/>
            <a:ext cx="1174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l" eaLnBrk="0" fontAlgn="base" hangingPunct="0">
              <a:spcBef>
                <a:spcPct val="0"/>
              </a:spcBef>
              <a:spcAft>
                <a:spcPct val="0"/>
              </a:spcAft>
            </a:pPr>
            <a:r>
              <a:rPr lang="en-US" altLang="en-US" sz="1000" b="1" cap="none" dirty="0">
                <a:latin typeface="Arial" panose="020B0604020202020204" pitchFamily="34" charset="0"/>
                <a:cs typeface="Arial" panose="020B0604020202020204" pitchFamily="34" charset="0"/>
              </a:rPr>
              <a:t>2018-2019</a:t>
            </a:r>
          </a:p>
        </p:txBody>
      </p:sp>
      <p:pic>
        <p:nvPicPr>
          <p:cNvPr id="7172" name="Picture 2">
            <a:extLst>
              <a:ext uri="{FF2B5EF4-FFF2-40B4-BE49-F238E27FC236}">
                <a16:creationId xmlns:a16="http://schemas.microsoft.com/office/drawing/2014/main" id="{A9591677-5C47-45BB-9B9F-0A56FA5CBC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0638" y="381000"/>
            <a:ext cx="52911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
            <a:extLst>
              <a:ext uri="{FF2B5EF4-FFF2-40B4-BE49-F238E27FC236}">
                <a16:creationId xmlns:a16="http://schemas.microsoft.com/office/drawing/2014/main" id="{708E7E5A-14CA-495D-A9DC-64C050112365}"/>
              </a:ext>
            </a:extLst>
          </p:cNvPr>
          <p:cNvSpPr>
            <a:spLocks noChangeArrowheads="1"/>
          </p:cNvSpPr>
          <p:nvPr/>
        </p:nvSpPr>
        <p:spPr bwMode="auto">
          <a:xfrm>
            <a:off x="1676400" y="5181600"/>
            <a:ext cx="7162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2400"/>
              </a:spcBef>
            </a:pPr>
            <a:r>
              <a:rPr lang="en-US" altLang="en-US" b="1" dirty="0">
                <a:latin typeface="Arial" panose="020B0604020202020204" pitchFamily="34" charset="0"/>
                <a:cs typeface="Arial" panose="020B0604020202020204" pitchFamily="34" charset="0"/>
              </a:rPr>
              <a:t>Prepared for use in conjunction with:</a:t>
            </a:r>
          </a:p>
          <a:p>
            <a:pPr eaLnBrk="1" hangingPunct="1">
              <a:spcBef>
                <a:spcPts val="1200"/>
              </a:spcBef>
            </a:pPr>
            <a:r>
              <a:rPr lang="en-US" altLang="en-US" b="1" dirty="0">
                <a:latin typeface="Arial" panose="020B0604020202020204" pitchFamily="34" charset="0"/>
                <a:cs typeface="Arial" panose="020B0604020202020204" pitchFamily="34" charset="0"/>
              </a:rPr>
              <a:t>Race Administration Study Guide Section 1 – </a:t>
            </a:r>
          </a:p>
          <a:p>
            <a:pPr eaLnBrk="1" hangingPunct="1"/>
            <a:r>
              <a:rPr lang="en-US" altLang="en-US" b="1" dirty="0">
                <a:latin typeface="Arial" panose="020B0604020202020204" pitchFamily="34" charset="0"/>
                <a:cs typeface="Arial" panose="020B0604020202020204" pitchFamily="34" charset="0"/>
              </a:rPr>
              <a:t>Race Result Software  </a:t>
            </a:r>
            <a:endParaRPr lang="en-US" altLang="en-US"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A514-07F7-4607-8338-4F265683BB14}"/>
              </a:ext>
            </a:extLst>
          </p:cNvPr>
          <p:cNvSpPr>
            <a:spLocks noGrp="1"/>
          </p:cNvSpPr>
          <p:nvPr>
            <p:ph type="title" idx="4294967295"/>
          </p:nvPr>
        </p:nvSpPr>
        <p:spPr>
          <a:xfrm>
            <a:off x="788988" y="304800"/>
            <a:ext cx="7337425" cy="1239838"/>
          </a:xfrm>
        </p:spPr>
        <p:txBody>
          <a:bodyPr/>
          <a:lstStyle/>
          <a:p>
            <a:pPr eaLnBrk="1" fontAlgn="auto" hangingPunct="1">
              <a:spcAft>
                <a:spcPts val="0"/>
              </a:spcAft>
              <a:defRPr/>
            </a:pPr>
            <a:r>
              <a:rPr lang="en-US" sz="31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VERIFY or CHANGE STORAGE LOCATION: </a:t>
            </a:r>
            <a:r>
              <a:rPr lang="en-US" sz="31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 “NEXT”</a:t>
            </a:r>
          </a:p>
        </p:txBody>
      </p:sp>
      <p:pic>
        <p:nvPicPr>
          <p:cNvPr id="4" name="Picture 3">
            <a:extLst>
              <a:ext uri="{FF2B5EF4-FFF2-40B4-BE49-F238E27FC236}">
                <a16:creationId xmlns:a16="http://schemas.microsoft.com/office/drawing/2014/main" id="{708192C5-AD94-4712-B1B7-E832E3796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649" y="1942971"/>
            <a:ext cx="6012701" cy="2972058"/>
          </a:xfrm>
          <a:prstGeom prst="rect">
            <a:avLst/>
          </a:prstGeom>
        </p:spPr>
      </p:pic>
      <p:sp>
        <p:nvSpPr>
          <p:cNvPr id="5" name="Up Arrow 4">
            <a:extLst>
              <a:ext uri="{FF2B5EF4-FFF2-40B4-BE49-F238E27FC236}">
                <a16:creationId xmlns:a16="http://schemas.microsoft.com/office/drawing/2014/main" id="{671F90CF-0CA7-40D8-B964-454B7A5D887F}"/>
              </a:ext>
            </a:extLst>
          </p:cNvPr>
          <p:cNvSpPr/>
          <p:nvPr/>
        </p:nvSpPr>
        <p:spPr>
          <a:xfrm>
            <a:off x="4457700" y="4800600"/>
            <a:ext cx="228600" cy="1047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9117-5896-4EDE-A000-E72346E6D41D}"/>
              </a:ext>
            </a:extLst>
          </p:cNvPr>
          <p:cNvSpPr>
            <a:spLocks noGrp="1"/>
          </p:cNvSpPr>
          <p:nvPr>
            <p:ph type="title" idx="4294967295"/>
          </p:nvPr>
        </p:nvSpPr>
        <p:spPr>
          <a:xfrm>
            <a:off x="533400" y="76200"/>
            <a:ext cx="7339013" cy="990600"/>
          </a:xfrm>
        </p:spPr>
        <p:txBody>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DOCUMENTS AFTER 1</a:t>
            </a:r>
            <a:r>
              <a:rPr lang="en-US" b="1" baseline="300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RUN</a:t>
            </a:r>
          </a:p>
        </p:txBody>
      </p:sp>
      <p:sp>
        <p:nvSpPr>
          <p:cNvPr id="3" name="Content Placeholder 2">
            <a:extLst>
              <a:ext uri="{FF2B5EF4-FFF2-40B4-BE49-F238E27FC236}">
                <a16:creationId xmlns:a16="http://schemas.microsoft.com/office/drawing/2014/main" id="{6F1B56C2-8BEB-4E4B-BDC2-74B2266E875B}"/>
              </a:ext>
            </a:extLst>
          </p:cNvPr>
          <p:cNvSpPr>
            <a:spLocks noGrp="1"/>
          </p:cNvSpPr>
          <p:nvPr>
            <p:ph idx="4294967295"/>
          </p:nvPr>
        </p:nvSpPr>
        <p:spPr>
          <a:xfrm>
            <a:off x="523875" y="1447800"/>
            <a:ext cx="8229600" cy="4525963"/>
          </a:xfrm>
        </p:spPr>
        <p:txBody>
          <a:bodyPr rtlCol="0">
            <a:noAutofit/>
          </a:bodyPr>
          <a:lstStyle/>
          <a:p>
            <a:pPr marL="0" indent="0" eaLnBrk="1" fontAlgn="auto" hangingPunct="1">
              <a:lnSpc>
                <a:spcPct val="100000"/>
              </a:lnSpc>
              <a:spcBef>
                <a:spcPts val="600"/>
              </a:spcBef>
              <a:spcAft>
                <a:spcPts val="0"/>
              </a:spcAft>
              <a:buFont typeface="Euphemia" panose="020B0503040102020104" pitchFamily="34" charset="0"/>
              <a:buNone/>
              <a:defRPr/>
            </a:pPr>
            <a:r>
              <a:rPr lang="en-US" sz="2000" b="1" dirty="0">
                <a:solidFill>
                  <a:srgbClr val="002060"/>
                </a:solidFill>
                <a:latin typeface="Arial" panose="020B0604020202020204" pitchFamily="34" charset="0"/>
                <a:cs typeface="Arial" panose="020B0604020202020204" pitchFamily="34" charset="0"/>
              </a:rPr>
              <a:t>After all 1</a:t>
            </a:r>
            <a:r>
              <a:rPr lang="en-US" sz="2000" b="1" baseline="30000" dirty="0">
                <a:solidFill>
                  <a:srgbClr val="002060"/>
                </a:solidFill>
                <a:latin typeface="Arial" panose="020B0604020202020204" pitchFamily="34" charset="0"/>
                <a:cs typeface="Arial" panose="020B0604020202020204" pitchFamily="34" charset="0"/>
              </a:rPr>
              <a:t>st</a:t>
            </a:r>
            <a:r>
              <a:rPr lang="en-US" sz="2000" b="1" dirty="0">
                <a:solidFill>
                  <a:srgbClr val="002060"/>
                </a:solidFill>
                <a:latin typeface="Arial" panose="020B0604020202020204" pitchFamily="34" charset="0"/>
                <a:cs typeface="Arial" panose="020B0604020202020204" pitchFamily="34" charset="0"/>
              </a:rPr>
              <a:t> Run Data has been verified, print the following documents:</a:t>
            </a:r>
          </a:p>
          <a:p>
            <a:pPr eaLnBrk="1" fontAlgn="auto" hangingPunct="1">
              <a:lnSpc>
                <a:spcPct val="100000"/>
              </a:lnSpc>
              <a:spcBef>
                <a:spcPts val="600"/>
              </a:spcBef>
              <a:spcAft>
                <a:spcPts val="0"/>
              </a:spcAft>
              <a:buFont typeface="Arial" panose="020B0604020202020204" pitchFamily="34" charset="0"/>
              <a:buChar char="•"/>
              <a:defRPr/>
            </a:pPr>
            <a:r>
              <a:rPr lang="en-US" sz="2000" b="1" dirty="0">
                <a:solidFill>
                  <a:srgbClr val="002060"/>
                </a:solidFill>
                <a:latin typeface="Arial" panose="020B0604020202020204" pitchFamily="34" charset="0"/>
                <a:cs typeface="Arial" panose="020B0604020202020204" pitchFamily="34" charset="0"/>
              </a:rPr>
              <a:t>1</a:t>
            </a:r>
            <a:r>
              <a:rPr lang="en-US" sz="2000" b="1" baseline="30000" dirty="0">
                <a:solidFill>
                  <a:srgbClr val="002060"/>
                </a:solidFill>
                <a:latin typeface="Arial" panose="020B0604020202020204" pitchFamily="34" charset="0"/>
                <a:cs typeface="Arial" panose="020B0604020202020204" pitchFamily="34" charset="0"/>
              </a:rPr>
              <a:t>st</a:t>
            </a:r>
            <a:r>
              <a:rPr lang="en-US" sz="2000" b="1" dirty="0">
                <a:solidFill>
                  <a:srgbClr val="002060"/>
                </a:solidFill>
                <a:latin typeface="Arial" panose="020B0604020202020204" pitchFamily="34" charset="0"/>
                <a:cs typeface="Arial" panose="020B0604020202020204" pitchFamily="34" charset="0"/>
              </a:rPr>
              <a:t> Run Result</a:t>
            </a:r>
          </a:p>
          <a:p>
            <a:pPr eaLnBrk="1" fontAlgn="auto" hangingPunct="1">
              <a:lnSpc>
                <a:spcPct val="100000"/>
              </a:lnSpc>
              <a:spcBef>
                <a:spcPts val="600"/>
              </a:spcBef>
              <a:spcAft>
                <a:spcPts val="0"/>
              </a:spcAft>
              <a:buFont typeface="Arial" panose="020B0604020202020204" pitchFamily="34" charset="0"/>
              <a:buChar char="•"/>
              <a:defRPr/>
            </a:pPr>
            <a:r>
              <a:rPr lang="en-US" sz="2000" b="1" dirty="0">
                <a:solidFill>
                  <a:srgbClr val="002060"/>
                </a:solidFill>
                <a:latin typeface="Arial" panose="020B0604020202020204" pitchFamily="34" charset="0"/>
                <a:cs typeface="Arial" panose="020B0604020202020204" pitchFamily="34" charset="0"/>
              </a:rPr>
              <a:t>2</a:t>
            </a:r>
            <a:r>
              <a:rPr lang="en-US" sz="2000" b="1" baseline="30000" dirty="0">
                <a:solidFill>
                  <a:srgbClr val="002060"/>
                </a:solidFill>
                <a:latin typeface="Arial" panose="020B0604020202020204" pitchFamily="34" charset="0"/>
                <a:cs typeface="Arial" panose="020B0604020202020204" pitchFamily="34" charset="0"/>
              </a:rPr>
              <a:t>nd</a:t>
            </a:r>
            <a:r>
              <a:rPr lang="en-US" sz="2000" b="1" dirty="0">
                <a:solidFill>
                  <a:srgbClr val="002060"/>
                </a:solidFill>
                <a:latin typeface="Arial" panose="020B0604020202020204" pitchFamily="34" charset="0"/>
                <a:cs typeface="Arial" panose="020B0604020202020204" pitchFamily="34" charset="0"/>
              </a:rPr>
              <a:t> Run Start List: Prior to printing this document make sure that you have selected the correct amount of racers that will be flipped for the second run in a </a:t>
            </a:r>
            <a:r>
              <a:rPr lang="en-US" sz="2000" b="1" u="sng" dirty="0">
                <a:solidFill>
                  <a:srgbClr val="002060"/>
                </a:solidFill>
                <a:latin typeface="Arial" panose="020B0604020202020204" pitchFamily="34" charset="0"/>
                <a:cs typeface="Arial" panose="020B0604020202020204" pitchFamily="34" charset="0"/>
              </a:rPr>
              <a:t>scored</a:t>
            </a:r>
            <a:r>
              <a:rPr lang="en-US" sz="2000" b="1" dirty="0">
                <a:solidFill>
                  <a:srgbClr val="002060"/>
                </a:solidFill>
                <a:latin typeface="Arial" panose="020B0604020202020204" pitchFamily="34" charset="0"/>
                <a:cs typeface="Arial" panose="020B0604020202020204" pitchFamily="34" charset="0"/>
              </a:rPr>
              <a:t> event: </a:t>
            </a:r>
          </a:p>
          <a:p>
            <a:pPr eaLnBrk="1" fontAlgn="auto" hangingPunct="1">
              <a:lnSpc>
                <a:spcPct val="100000"/>
              </a:lnSpc>
              <a:spcBef>
                <a:spcPts val="600"/>
              </a:spcBef>
              <a:spcAft>
                <a:spcPts val="0"/>
              </a:spcAft>
              <a:buFont typeface="Arial" panose="020B0604020202020204" pitchFamily="34" charset="0"/>
              <a:buChar char="•"/>
              <a:defRPr/>
            </a:pPr>
            <a:r>
              <a:rPr lang="en-US" sz="2000" b="1" dirty="0">
                <a:solidFill>
                  <a:srgbClr val="002060"/>
                </a:solidFill>
                <a:latin typeface="Arial" panose="020B0604020202020204" pitchFamily="34" charset="0"/>
                <a:cs typeface="Arial" panose="020B0604020202020204" pitchFamily="34" charset="0"/>
              </a:rPr>
              <a:t>        15 or 30 </a:t>
            </a:r>
          </a:p>
          <a:p>
            <a:pPr eaLnBrk="1" fontAlgn="auto" hangingPunct="1">
              <a:lnSpc>
                <a:spcPct val="100000"/>
              </a:lnSpc>
              <a:spcBef>
                <a:spcPts val="600"/>
              </a:spcBef>
              <a:spcAft>
                <a:spcPts val="0"/>
              </a:spcAft>
              <a:buFont typeface="Arial" panose="020B0604020202020204" pitchFamily="34" charset="0"/>
              <a:buChar char="•"/>
              <a:defRPr/>
            </a:pPr>
            <a:r>
              <a:rPr lang="en-US" sz="2000" b="1" dirty="0">
                <a:solidFill>
                  <a:srgbClr val="002060"/>
                </a:solidFill>
                <a:latin typeface="Arial" panose="020B0604020202020204" pitchFamily="34" charset="0"/>
                <a:cs typeface="Arial" panose="020B0604020202020204" pitchFamily="34" charset="0"/>
              </a:rPr>
              <a:t>Verify whether or not 1</a:t>
            </a:r>
            <a:r>
              <a:rPr lang="en-US" sz="2000" b="1" baseline="30000" dirty="0">
                <a:solidFill>
                  <a:srgbClr val="002060"/>
                </a:solidFill>
                <a:latin typeface="Arial" panose="020B0604020202020204" pitchFamily="34" charset="0"/>
                <a:cs typeface="Arial" panose="020B0604020202020204" pitchFamily="34" charset="0"/>
              </a:rPr>
              <a:t>st</a:t>
            </a:r>
            <a:r>
              <a:rPr lang="en-US" sz="2000" b="1" dirty="0">
                <a:solidFill>
                  <a:srgbClr val="002060"/>
                </a:solidFill>
                <a:latin typeface="Arial" panose="020B0604020202020204" pitchFamily="34" charset="0"/>
                <a:cs typeface="Arial" panose="020B0604020202020204" pitchFamily="34" charset="0"/>
              </a:rPr>
              <a:t> Run NPS, DNS, DNF &amp; DSQ competitors will be allowed to take a 2</a:t>
            </a:r>
            <a:r>
              <a:rPr lang="en-US" sz="2000" b="1" baseline="30000" dirty="0">
                <a:solidFill>
                  <a:srgbClr val="002060"/>
                </a:solidFill>
                <a:latin typeface="Arial" panose="020B0604020202020204" pitchFamily="34" charset="0"/>
                <a:cs typeface="Arial" panose="020B0604020202020204" pitchFamily="34" charset="0"/>
              </a:rPr>
              <a:t>nd</a:t>
            </a:r>
            <a:r>
              <a:rPr lang="en-US" sz="2000" b="1" dirty="0">
                <a:solidFill>
                  <a:srgbClr val="002060"/>
                </a:solidFill>
                <a:latin typeface="Arial" panose="020B0604020202020204" pitchFamily="34" charset="0"/>
                <a:cs typeface="Arial" panose="020B0604020202020204" pitchFamily="34" charset="0"/>
              </a:rPr>
              <a:t> Run.  If so, verify they were inserted in accordance with rules/procedures for level of event.</a:t>
            </a:r>
          </a:p>
          <a:p>
            <a:pPr eaLnBrk="1" fontAlgn="auto" hangingPunct="1">
              <a:lnSpc>
                <a:spcPct val="100000"/>
              </a:lnSpc>
              <a:spcBef>
                <a:spcPts val="600"/>
              </a:spcBef>
              <a:spcAft>
                <a:spcPts val="0"/>
              </a:spcAft>
              <a:buFont typeface="Arial" panose="020B0604020202020204" pitchFamily="34" charset="0"/>
              <a:buChar char="•"/>
              <a:defRPr/>
            </a:pPr>
            <a:r>
              <a:rPr lang="en-US" sz="2000" b="1" i="1" dirty="0">
                <a:solidFill>
                  <a:srgbClr val="002060"/>
                </a:solidFill>
                <a:latin typeface="Arial" panose="020B0604020202020204" pitchFamily="34" charset="0"/>
                <a:cs typeface="Arial" panose="020B0604020202020204" pitchFamily="34" charset="0"/>
              </a:rPr>
              <a:t>For </a:t>
            </a:r>
            <a:r>
              <a:rPr lang="en-US" sz="2000" b="1" i="1" u="sng" dirty="0">
                <a:solidFill>
                  <a:srgbClr val="002060"/>
                </a:solidFill>
                <a:latin typeface="Arial" panose="020B0604020202020204" pitchFamily="34" charset="0"/>
                <a:cs typeface="Arial" panose="020B0604020202020204" pitchFamily="34" charset="0"/>
              </a:rPr>
              <a:t>non-scored</a:t>
            </a:r>
            <a:r>
              <a:rPr lang="en-US" sz="2000" b="1" i="1" dirty="0">
                <a:solidFill>
                  <a:srgbClr val="002060"/>
                </a:solidFill>
                <a:latin typeface="Arial" panose="020B0604020202020204" pitchFamily="34" charset="0"/>
                <a:cs typeface="Arial" panose="020B0604020202020204" pitchFamily="34" charset="0"/>
              </a:rPr>
              <a:t> events, please verify/default to Region/Division 2</a:t>
            </a:r>
            <a:r>
              <a:rPr lang="en-US" sz="2000" b="1" i="1" baseline="30000" dirty="0">
                <a:solidFill>
                  <a:srgbClr val="002060"/>
                </a:solidFill>
                <a:latin typeface="Arial" panose="020B0604020202020204" pitchFamily="34" charset="0"/>
                <a:cs typeface="Arial" panose="020B0604020202020204" pitchFamily="34" charset="0"/>
              </a:rPr>
              <a:t>nd</a:t>
            </a:r>
            <a:r>
              <a:rPr lang="en-US" sz="2000" b="1" i="1" dirty="0">
                <a:solidFill>
                  <a:srgbClr val="002060"/>
                </a:solidFill>
                <a:latin typeface="Arial" panose="020B0604020202020204" pitchFamily="34" charset="0"/>
                <a:cs typeface="Arial" panose="020B0604020202020204" pitchFamily="34" charset="0"/>
              </a:rPr>
              <a:t> Run Start Procedures</a:t>
            </a:r>
          </a:p>
          <a:p>
            <a:pPr marL="0" indent="0" eaLnBrk="1" fontAlgn="auto" hangingPunct="1">
              <a:lnSpc>
                <a:spcPct val="100000"/>
              </a:lnSpc>
              <a:spcBef>
                <a:spcPts val="600"/>
              </a:spcBef>
              <a:spcAft>
                <a:spcPts val="0"/>
              </a:spcAft>
              <a:buFont typeface="Euphemia" panose="020B0503040102020104" pitchFamily="34" charset="0"/>
              <a:buNone/>
              <a:defRPr/>
            </a:pPr>
            <a:r>
              <a:rPr lang="en-US" sz="2000" b="1" dirty="0">
                <a:solidFill>
                  <a:srgbClr val="003399"/>
                </a:solidFill>
                <a:latin typeface="Arial" panose="020B0604020202020204" pitchFamily="34" charset="0"/>
                <a:cs typeface="Arial" panose="020B0604020202020204" pitchFamily="34" charset="0"/>
              </a:rPr>
              <a:t>If you are unsure of any of the procedures, ask for HELP!</a:t>
            </a:r>
          </a:p>
          <a:p>
            <a:pPr marL="0" indent="0" eaLnBrk="1" fontAlgn="auto" hangingPunct="1">
              <a:spcAft>
                <a:spcPts val="0"/>
              </a:spcAft>
              <a:buFont typeface="Arial" charset="0"/>
              <a:buNone/>
              <a:defRPr/>
            </a:pPr>
            <a:endParaRPr lang="en-US" sz="1800" i="1" dirty="0">
              <a:solidFill>
                <a:srgbClr val="003399"/>
              </a:solidFill>
            </a:endParaRPr>
          </a:p>
          <a:p>
            <a:pPr marL="0" indent="0" eaLnBrk="1" fontAlgn="auto" hangingPunct="1">
              <a:spcAft>
                <a:spcPts val="0"/>
              </a:spcAft>
              <a:buFont typeface="Arial" panose="020B0604020202020204" pitchFamily="34" charset="0"/>
              <a:buNone/>
              <a:defRPr/>
            </a:pPr>
            <a:endParaRPr lang="en-US" sz="1800" dirty="0"/>
          </a:p>
        </p:txBody>
      </p:sp>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210645E4-EAF7-498A-8CB1-7CD234536872}"/>
              </a:ext>
            </a:extLst>
          </p:cNvPr>
          <p:cNvSpPr>
            <a:spLocks noGrp="1"/>
          </p:cNvSpPr>
          <p:nvPr>
            <p:ph type="title" idx="4294967295"/>
          </p:nvPr>
        </p:nvSpPr>
        <p:spPr>
          <a:xfrm>
            <a:off x="533400" y="-211138"/>
            <a:ext cx="8229600" cy="984251"/>
          </a:xfrm>
        </p:spPr>
        <p:txBody>
          <a:bodyPr/>
          <a:lstStyle/>
          <a:p>
            <a:pPr eaLnBrk="1" hangingPunct="1">
              <a:defRPr/>
            </a:pPr>
            <a:r>
              <a:rPr lang="en-US" altLang="en-US" sz="3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ENTER/VERIFY 2</a:t>
            </a:r>
            <a:r>
              <a:rPr lang="en-US" altLang="en-US" sz="3000" b="1" baseline="300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altLang="en-US" sz="3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RUN DATA</a:t>
            </a:r>
          </a:p>
        </p:txBody>
      </p:sp>
      <p:sp>
        <p:nvSpPr>
          <p:cNvPr id="107523" name="TextBox 1">
            <a:extLst>
              <a:ext uri="{FF2B5EF4-FFF2-40B4-BE49-F238E27FC236}">
                <a16:creationId xmlns:a16="http://schemas.microsoft.com/office/drawing/2014/main" id="{9118FEEF-08A9-40A8-B4C0-AE217D72344F}"/>
              </a:ext>
            </a:extLst>
          </p:cNvPr>
          <p:cNvSpPr txBox="1">
            <a:spLocks noChangeArrowheads="1"/>
          </p:cNvSpPr>
          <p:nvPr/>
        </p:nvSpPr>
        <p:spPr bwMode="auto">
          <a:xfrm>
            <a:off x="766763" y="5751513"/>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dirty="0">
                <a:latin typeface="Arial" panose="020B0604020202020204" pitchFamily="34" charset="0"/>
                <a:cs typeface="Arial" panose="020B0604020202020204" pitchFamily="34" charset="0"/>
              </a:rPr>
              <a:t>Refer to Computer Input Information:   </a:t>
            </a:r>
          </a:p>
          <a:p>
            <a:pPr eaLnBrk="1" hangingPunct="1">
              <a:defRPr/>
            </a:pPr>
            <a:r>
              <a:rPr lang="en-US" altLang="en-US" dirty="0">
                <a:latin typeface="Arial" panose="020B0604020202020204" pitchFamily="34" charset="0"/>
                <a:cs typeface="Arial" panose="020B0604020202020204" pitchFamily="34" charset="0"/>
              </a:rPr>
              <a:t>RA</a:t>
            </a:r>
            <a:r>
              <a:rPr lang="en-US" altLang="en-US" b="1" dirty="0">
                <a:latin typeface="Arial" panose="020B0604020202020204" pitchFamily="34" charset="0"/>
                <a:cs typeface="Arial" panose="020B0604020202020204" pitchFamily="34" charset="0"/>
              </a:rPr>
              <a:t> STUDY GUIDE SECTION 1, </a:t>
            </a:r>
            <a:r>
              <a:rPr lang="en-US" altLang="en-US"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p.29</a:t>
            </a:r>
            <a:endParaRPr lang="en-US" altLang="en-US"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0596" name="TextBox 3">
            <a:extLst>
              <a:ext uri="{FF2B5EF4-FFF2-40B4-BE49-F238E27FC236}">
                <a16:creationId xmlns:a16="http://schemas.microsoft.com/office/drawing/2014/main" id="{CF708C3A-DD82-40D5-834F-17B7C2055382}"/>
              </a:ext>
            </a:extLst>
          </p:cNvPr>
          <p:cNvSpPr txBox="1">
            <a:spLocks noChangeArrowheads="1"/>
          </p:cNvSpPr>
          <p:nvPr/>
        </p:nvSpPr>
        <p:spPr bwMode="auto">
          <a:xfrm>
            <a:off x="5638800" y="27432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solidFill>
                  <a:srgbClr val="0000FF"/>
                </a:solidFill>
                <a:latin typeface="Arial" panose="020B0604020202020204" pitchFamily="34" charset="0"/>
                <a:cs typeface="Arial" panose="020B0604020202020204" pitchFamily="34" charset="0"/>
              </a:rPr>
              <a:t>Enter 2</a:t>
            </a:r>
            <a:r>
              <a:rPr lang="en-US" altLang="en-US" baseline="30000" dirty="0">
                <a:solidFill>
                  <a:srgbClr val="0000FF"/>
                </a:solidFill>
                <a:latin typeface="Arial" panose="020B0604020202020204" pitchFamily="34" charset="0"/>
                <a:cs typeface="Arial" panose="020B0604020202020204" pitchFamily="34" charset="0"/>
              </a:rPr>
              <a:t>nd</a:t>
            </a:r>
            <a:r>
              <a:rPr lang="en-US" altLang="en-US" dirty="0">
                <a:solidFill>
                  <a:srgbClr val="0000FF"/>
                </a:solidFill>
                <a:latin typeface="Arial" panose="020B0604020202020204" pitchFamily="34" charset="0"/>
                <a:cs typeface="Arial" panose="020B0604020202020204" pitchFamily="34" charset="0"/>
              </a:rPr>
              <a:t> run gate counts</a:t>
            </a:r>
          </a:p>
          <a:p>
            <a:pPr eaLnBrk="1" hangingPunct="1"/>
            <a:r>
              <a:rPr lang="en-US" altLang="en-US" dirty="0">
                <a:solidFill>
                  <a:srgbClr val="0000FF"/>
                </a:solidFill>
                <a:latin typeface="Arial" panose="020B0604020202020204" pitchFamily="34" charset="0"/>
                <a:cs typeface="Arial" panose="020B0604020202020204" pitchFamily="34" charset="0"/>
              </a:rPr>
              <a:t>Verify Start Times</a:t>
            </a:r>
          </a:p>
          <a:p>
            <a:pPr eaLnBrk="1" hangingPunct="1"/>
            <a:r>
              <a:rPr lang="en-US" altLang="en-US" dirty="0">
                <a:solidFill>
                  <a:srgbClr val="0000FF"/>
                </a:solidFill>
                <a:latin typeface="Arial" panose="020B0604020202020204" pitchFamily="34" charset="0"/>
                <a:cs typeface="Arial" panose="020B0604020202020204" pitchFamily="34" charset="0"/>
              </a:rPr>
              <a:t>Verify weather/course data entered</a:t>
            </a:r>
          </a:p>
        </p:txBody>
      </p:sp>
      <p:pic>
        <p:nvPicPr>
          <p:cNvPr id="110597" name="Picture 2" descr="Screen Clipping">
            <a:extLst>
              <a:ext uri="{FF2B5EF4-FFF2-40B4-BE49-F238E27FC236}">
                <a16:creationId xmlns:a16="http://schemas.microsoft.com/office/drawing/2014/main" id="{DCADF4C8-D1D0-4940-AADB-72CB47F5E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792163"/>
            <a:ext cx="52133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3BC1DCA0-6CC4-47F6-A743-C08DAC4CCCC4}"/>
              </a:ext>
            </a:extLst>
          </p:cNvPr>
          <p:cNvSpPr>
            <a:spLocks noGrp="1"/>
          </p:cNvSpPr>
          <p:nvPr>
            <p:ph type="title" idx="4294967295"/>
          </p:nvPr>
        </p:nvSpPr>
        <p:spPr>
          <a:xfrm>
            <a:off x="609600" y="0"/>
            <a:ext cx="7339013" cy="1143000"/>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ENTER 2</a:t>
            </a:r>
            <a:r>
              <a:rPr lang="en-US" altLang="en-US" b="1" baseline="300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RUN TIMES</a:t>
            </a:r>
          </a:p>
        </p:txBody>
      </p:sp>
      <p:sp>
        <p:nvSpPr>
          <p:cNvPr id="3" name="Content Placeholder 2">
            <a:extLst>
              <a:ext uri="{FF2B5EF4-FFF2-40B4-BE49-F238E27FC236}">
                <a16:creationId xmlns:a16="http://schemas.microsoft.com/office/drawing/2014/main" id="{0577E962-A342-4D5D-9E4A-415BEF617D08}"/>
              </a:ext>
            </a:extLst>
          </p:cNvPr>
          <p:cNvSpPr>
            <a:spLocks noGrp="1"/>
          </p:cNvSpPr>
          <p:nvPr>
            <p:ph idx="4294967295"/>
          </p:nvPr>
        </p:nvSpPr>
        <p:spPr>
          <a:xfrm>
            <a:off x="457200" y="1447800"/>
            <a:ext cx="8458200" cy="4525963"/>
          </a:xfrm>
        </p:spPr>
        <p:txBody>
          <a:bodyPr rtlCol="0">
            <a:normAutofit/>
          </a:bodyPr>
          <a:lstStyle/>
          <a:p>
            <a:pPr marL="0" indent="0" eaLnBrk="1" fontAlgn="auto" hangingPunct="1">
              <a:spcAft>
                <a:spcPts val="0"/>
              </a:spcAft>
              <a:buFont typeface="Euphemia" panose="020B0503040102020104" pitchFamily="34" charset="0"/>
              <a:buNone/>
              <a:defRPr/>
            </a:pPr>
            <a:r>
              <a:rPr lang="en-US" dirty="0">
                <a:solidFill>
                  <a:srgbClr val="0000FF"/>
                </a:solidFill>
              </a:rPr>
              <a:t>Use “Electronic Time Recording Form – 2</a:t>
            </a:r>
            <a:r>
              <a:rPr lang="en-US" baseline="30000" dirty="0">
                <a:solidFill>
                  <a:srgbClr val="0000FF"/>
                </a:solidFill>
              </a:rPr>
              <a:t>nd</a:t>
            </a:r>
            <a:r>
              <a:rPr lang="en-US" dirty="0">
                <a:solidFill>
                  <a:srgbClr val="0000FF"/>
                </a:solidFill>
              </a:rPr>
              <a:t> Run”:        </a:t>
            </a:r>
          </a:p>
          <a:p>
            <a:pPr marL="0" indent="0" eaLnBrk="1" fontAlgn="auto" hangingPunct="1">
              <a:spcBef>
                <a:spcPts val="0"/>
              </a:spcBef>
              <a:spcAft>
                <a:spcPts val="0"/>
              </a:spcAft>
              <a:buFont typeface="Arial" charset="0"/>
              <a:buNone/>
              <a:defRPr/>
            </a:pPr>
            <a:r>
              <a:rPr lang="en-US" b="1" dirty="0">
                <a:solidFill>
                  <a:srgbClr val="0000FF"/>
                </a:solidFill>
              </a:rPr>
              <a:t>	</a:t>
            </a:r>
            <a:r>
              <a:rPr lang="en-US" sz="2400" b="1" dirty="0"/>
              <a:t>RA </a:t>
            </a:r>
            <a:r>
              <a:rPr lang="en-US" sz="2400" b="1" cap="all" dirty="0"/>
              <a:t>Study Guide Section </a:t>
            </a:r>
            <a:r>
              <a:rPr lang="en-US" sz="2400" b="1" dirty="0"/>
              <a:t>– Section 1, </a:t>
            </a:r>
            <a:r>
              <a:rPr lang="en-US" sz="2400" b="1" dirty="0">
                <a:solidFill>
                  <a:srgbClr val="0070C0"/>
                </a:solidFill>
                <a:effectLst>
                  <a:outerShdw blurRad="38100" dist="38100" dir="2700000" algn="tl">
                    <a:srgbClr val="000000">
                      <a:alpha val="43137"/>
                    </a:srgbClr>
                  </a:outerShdw>
                </a:effectLst>
              </a:rPr>
              <a:t>p. 30</a:t>
            </a:r>
            <a:r>
              <a:rPr lang="en-US" sz="2400" dirty="0"/>
              <a:t>, </a:t>
            </a:r>
          </a:p>
          <a:p>
            <a:pPr marL="0" indent="0" eaLnBrk="1" fontAlgn="auto" hangingPunct="1">
              <a:spcBef>
                <a:spcPts val="0"/>
              </a:spcBef>
              <a:spcAft>
                <a:spcPts val="0"/>
              </a:spcAft>
              <a:buFont typeface="Arial" charset="0"/>
              <a:buNone/>
              <a:defRPr/>
            </a:pPr>
            <a:r>
              <a:rPr lang="en-US" sz="2400" dirty="0"/>
              <a:t>key in second run times for each competitor</a:t>
            </a:r>
          </a:p>
          <a:p>
            <a:pPr marL="0" indent="0" eaLnBrk="1" fontAlgn="auto" hangingPunct="1">
              <a:spcAft>
                <a:spcPts val="0"/>
              </a:spcAft>
              <a:buFont typeface="Euphemia" panose="020B0503040102020104" pitchFamily="34" charset="0"/>
              <a:buNone/>
              <a:defRPr/>
            </a:pPr>
            <a:endParaRPr lang="en-US" dirty="0">
              <a:solidFill>
                <a:srgbClr val="0000FF"/>
              </a:solidFill>
            </a:endParaRPr>
          </a:p>
          <a:p>
            <a:pPr marL="0" indent="0" eaLnBrk="1" fontAlgn="auto" hangingPunct="1">
              <a:spcAft>
                <a:spcPts val="0"/>
              </a:spcAft>
              <a:buFont typeface="Euphemia" panose="020B0503040102020104" pitchFamily="34" charset="0"/>
              <a:buNone/>
              <a:defRPr/>
            </a:pPr>
            <a:r>
              <a:rPr lang="en-US" dirty="0">
                <a:solidFill>
                  <a:srgbClr val="0000FF"/>
                </a:solidFill>
              </a:rPr>
              <a:t>Use “Report by the Referee – 2</a:t>
            </a:r>
            <a:r>
              <a:rPr lang="en-US" baseline="30000" dirty="0">
                <a:solidFill>
                  <a:srgbClr val="0000FF"/>
                </a:solidFill>
              </a:rPr>
              <a:t>nd</a:t>
            </a:r>
            <a:r>
              <a:rPr lang="en-US" dirty="0">
                <a:solidFill>
                  <a:srgbClr val="0000FF"/>
                </a:solidFill>
              </a:rPr>
              <a:t> Run”:              </a:t>
            </a:r>
          </a:p>
          <a:p>
            <a:pPr marL="0" indent="0" eaLnBrk="1" fontAlgn="auto" hangingPunct="1">
              <a:spcAft>
                <a:spcPts val="0"/>
              </a:spcAft>
              <a:buFont typeface="Arial" charset="0"/>
              <a:buNone/>
              <a:defRPr/>
            </a:pPr>
            <a:r>
              <a:rPr lang="en-US" b="1" dirty="0">
                <a:solidFill>
                  <a:srgbClr val="0000FF"/>
                </a:solidFill>
              </a:rPr>
              <a:t>	</a:t>
            </a:r>
            <a:r>
              <a:rPr lang="en-US" sz="2400" b="1" dirty="0"/>
              <a:t>RA </a:t>
            </a:r>
            <a:r>
              <a:rPr lang="en-US" sz="2400" b="1" cap="all" dirty="0"/>
              <a:t>Study Guide Section </a:t>
            </a:r>
            <a:r>
              <a:rPr lang="en-US" sz="2400" b="1" dirty="0"/>
              <a:t>, </a:t>
            </a:r>
            <a:r>
              <a:rPr lang="en-US" sz="2400" b="1" dirty="0">
                <a:solidFill>
                  <a:srgbClr val="0070C0"/>
                </a:solidFill>
                <a:effectLst>
                  <a:outerShdw blurRad="38100" dist="38100" dir="2700000" algn="tl">
                    <a:srgbClr val="000000">
                      <a:alpha val="43137"/>
                    </a:srgbClr>
                  </a:outerShdw>
                </a:effectLst>
              </a:rPr>
              <a:t>p. 31</a:t>
            </a:r>
            <a:r>
              <a:rPr lang="en-US" sz="2400" dirty="0"/>
              <a:t>, </a:t>
            </a:r>
          </a:p>
          <a:p>
            <a:pPr marL="0" indent="0" eaLnBrk="1" fontAlgn="auto" hangingPunct="1">
              <a:spcBef>
                <a:spcPts val="0"/>
              </a:spcBef>
              <a:spcAft>
                <a:spcPts val="0"/>
              </a:spcAft>
              <a:buFont typeface="Arial" charset="0"/>
              <a:buNone/>
              <a:defRPr/>
            </a:pPr>
            <a:r>
              <a:rPr lang="en-US" sz="2400" dirty="0"/>
              <a:t>verify DNS/DNF/DSQ information!</a:t>
            </a:r>
          </a:p>
          <a:p>
            <a:pPr marL="0" indent="0" eaLnBrk="1" fontAlgn="auto" hangingPunct="1">
              <a:spcAft>
                <a:spcPts val="0"/>
              </a:spcAft>
              <a:buFont typeface="Arial" panose="020B0604020202020204" pitchFamily="34" charset="0"/>
              <a:buNone/>
              <a:defRPr/>
            </a:pPr>
            <a:endParaRPr lang="en-US" dirty="0"/>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EF8D3550-7E73-40C8-B79F-2C5BA66EBE2E}"/>
              </a:ext>
            </a:extLst>
          </p:cNvPr>
          <p:cNvSpPr>
            <a:spLocks noGrp="1"/>
          </p:cNvSpPr>
          <p:nvPr>
            <p:ph type="title" idx="4294967295"/>
          </p:nvPr>
        </p:nvSpPr>
        <p:spPr>
          <a:xfrm>
            <a:off x="457200" y="9525"/>
            <a:ext cx="8229600" cy="944563"/>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DOCUMENTS AFTER 2</a:t>
            </a:r>
            <a:r>
              <a:rPr lang="en-US" altLang="en-US" b="1" baseline="300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RUN</a:t>
            </a:r>
          </a:p>
        </p:txBody>
      </p:sp>
      <p:sp>
        <p:nvSpPr>
          <p:cNvPr id="102403" name="Content Placeholder 2">
            <a:extLst>
              <a:ext uri="{FF2B5EF4-FFF2-40B4-BE49-F238E27FC236}">
                <a16:creationId xmlns:a16="http://schemas.microsoft.com/office/drawing/2014/main" id="{E7E3620E-2C56-457B-8554-BD81BABF6191}"/>
              </a:ext>
            </a:extLst>
          </p:cNvPr>
          <p:cNvSpPr>
            <a:spLocks noGrp="1"/>
          </p:cNvSpPr>
          <p:nvPr>
            <p:ph idx="4294967295"/>
          </p:nvPr>
        </p:nvSpPr>
        <p:spPr>
          <a:xfrm>
            <a:off x="457200" y="968375"/>
            <a:ext cx="8229600" cy="4525963"/>
          </a:xfrm>
        </p:spPr>
        <p:txBody>
          <a:bodyPr rtlCol="0">
            <a:normAutofit/>
          </a:bodyPr>
          <a:lstStyle/>
          <a:p>
            <a:pPr marL="0" indent="0" eaLnBrk="1" hangingPunct="1">
              <a:buFont typeface="Arial" charset="0"/>
              <a:buNone/>
              <a:defRPr/>
            </a:pPr>
            <a:r>
              <a:rPr lang="en-US" altLang="en-US" sz="2400" dirty="0">
                <a:solidFill>
                  <a:schemeClr val="tx1"/>
                </a:solidFill>
                <a:latin typeface="Arial" panose="020B0604020202020204" pitchFamily="34" charset="0"/>
                <a:cs typeface="Arial" panose="020B0604020202020204" pitchFamily="34" charset="0"/>
              </a:rPr>
              <a:t>After all 2</a:t>
            </a:r>
            <a:r>
              <a:rPr lang="en-US" altLang="en-US" sz="2400" baseline="30000" dirty="0">
                <a:solidFill>
                  <a:schemeClr val="tx1"/>
                </a:solidFill>
                <a:latin typeface="Arial" panose="020B0604020202020204" pitchFamily="34" charset="0"/>
                <a:cs typeface="Arial" panose="020B0604020202020204" pitchFamily="34" charset="0"/>
              </a:rPr>
              <a:t>nd</a:t>
            </a:r>
            <a:r>
              <a:rPr lang="en-US" altLang="en-US" sz="2400" dirty="0">
                <a:solidFill>
                  <a:schemeClr val="tx1"/>
                </a:solidFill>
                <a:latin typeface="Arial" panose="020B0604020202020204" pitchFamily="34" charset="0"/>
                <a:cs typeface="Arial" panose="020B0604020202020204" pitchFamily="34" charset="0"/>
              </a:rPr>
              <a:t> Run Data has been verified, print the following documents:</a:t>
            </a:r>
          </a:p>
          <a:p>
            <a:pPr eaLnBrk="1" hangingPunct="1">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Unofficial Results</a:t>
            </a:r>
          </a:p>
          <a:p>
            <a:pPr eaLnBrk="1" hangingPunct="1">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Official Results:  Prior to printing this document, verify that you do not have to input a Penalty override</a:t>
            </a:r>
          </a:p>
          <a:p>
            <a:pPr eaLnBrk="1" hangingPunct="1">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Penalty is overridden when </a:t>
            </a:r>
          </a:p>
          <a:p>
            <a:pPr marL="457200" indent="0" eaLnBrk="1" hangingPunct="1">
              <a:buFont typeface="Arial" panose="020B0604020202020204" pitchFamily="34" charset="0"/>
              <a:buNone/>
              <a:defRPr/>
            </a:pPr>
            <a:r>
              <a:rPr lang="en-US" altLang="en-US" sz="2400" dirty="0">
                <a:solidFill>
                  <a:schemeClr val="tx1"/>
                </a:solidFill>
                <a:latin typeface="Arial" panose="020B0604020202020204" pitchFamily="34" charset="0"/>
                <a:cs typeface="Arial" panose="020B0604020202020204" pitchFamily="34" charset="0"/>
              </a:rPr>
              <a:t>1.) it calculates below the minimum allowed, </a:t>
            </a:r>
          </a:p>
          <a:p>
            <a:pPr marL="457200" indent="0" eaLnBrk="1" hangingPunct="1">
              <a:buFont typeface="Arial" panose="020B0604020202020204" pitchFamily="34" charset="0"/>
              <a:buNone/>
              <a:defRPr/>
            </a:pPr>
            <a:r>
              <a:rPr lang="en-US" altLang="en-US" sz="2400" dirty="0">
                <a:solidFill>
                  <a:schemeClr val="tx1"/>
                </a:solidFill>
                <a:latin typeface="Arial" panose="020B0604020202020204" pitchFamily="34" charset="0"/>
                <a:cs typeface="Arial" panose="020B0604020202020204" pitchFamily="34" charset="0"/>
              </a:rPr>
              <a:t>2.) when a non-FIS event does not meet minimum </a:t>
            </a:r>
          </a:p>
          <a:p>
            <a:pPr marL="457200" indent="0" eaLnBrk="1" hangingPunct="1">
              <a:spcBef>
                <a:spcPts val="0"/>
              </a:spcBef>
              <a:buFont typeface="Arial" panose="020B0604020202020204" pitchFamily="34" charset="0"/>
              <a:buNone/>
              <a:defRPr/>
            </a:pPr>
            <a:r>
              <a:rPr lang="en-US" altLang="en-US" sz="2400" dirty="0">
                <a:solidFill>
                  <a:schemeClr val="tx1"/>
                </a:solidFill>
                <a:latin typeface="Arial" panose="020B0604020202020204" pitchFamily="34" charset="0"/>
                <a:cs typeface="Arial" panose="020B0604020202020204" pitchFamily="34" charset="0"/>
              </a:rPr>
              <a:t>     standards or </a:t>
            </a:r>
          </a:p>
          <a:p>
            <a:pPr marL="457200" indent="0" eaLnBrk="1" hangingPunct="1">
              <a:buFont typeface="Arial" panose="020B0604020202020204" pitchFamily="34" charset="0"/>
              <a:buNone/>
              <a:defRPr/>
            </a:pPr>
            <a:r>
              <a:rPr lang="en-US" altLang="en-US" sz="2400" dirty="0">
                <a:solidFill>
                  <a:schemeClr val="tx1"/>
                </a:solidFill>
                <a:latin typeface="Arial" panose="020B0604020202020204" pitchFamily="34" charset="0"/>
                <a:cs typeface="Arial" panose="020B0604020202020204" pitchFamily="34" charset="0"/>
              </a:rPr>
              <a:t>3.) when a Penalty must be manually calculated</a:t>
            </a:r>
          </a:p>
        </p:txBody>
      </p:sp>
      <p:pic>
        <p:nvPicPr>
          <p:cNvPr id="112644" name="Picture 1" descr="Screen Clipping">
            <a:extLst>
              <a:ext uri="{FF2B5EF4-FFF2-40B4-BE49-F238E27FC236}">
                <a16:creationId xmlns:a16="http://schemas.microsoft.com/office/drawing/2014/main" id="{2AE4FD6D-3819-45E3-8F55-D11F5CB550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8" y="5529263"/>
            <a:ext cx="3825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TextBox 2">
            <a:extLst>
              <a:ext uri="{FF2B5EF4-FFF2-40B4-BE49-F238E27FC236}">
                <a16:creationId xmlns:a16="http://schemas.microsoft.com/office/drawing/2014/main" id="{D6CFD261-A982-402F-961D-CC880803F0E9}"/>
              </a:ext>
            </a:extLst>
          </p:cNvPr>
          <p:cNvSpPr txBox="1">
            <a:spLocks noChangeArrowheads="1"/>
          </p:cNvSpPr>
          <p:nvPr/>
        </p:nvSpPr>
        <p:spPr bwMode="auto">
          <a:xfrm>
            <a:off x="4724400" y="5522913"/>
            <a:ext cx="41830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1200"/>
              </a:spcBef>
              <a:defRPr/>
            </a:pPr>
            <a:r>
              <a:rPr lang="en-US" altLang="en-US" b="1" dirty="0">
                <a:solidFill>
                  <a:srgbClr val="0070C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FIS race with a calculated penalty of 3.00 </a:t>
            </a:r>
          </a:p>
          <a:p>
            <a:pPr>
              <a:spcBef>
                <a:spcPts val="1200"/>
              </a:spcBef>
              <a:defRPr/>
            </a:pPr>
            <a:r>
              <a:rPr lang="en-US" altLang="en-US" b="1" dirty="0">
                <a:solidFill>
                  <a:srgbClr val="0070C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Minimum Penalty applied and will overwrite calculated Penalty</a:t>
            </a:r>
          </a:p>
        </p:txBody>
      </p:sp>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0B21AE90-E8FC-4286-B381-A42007CDC85C}"/>
              </a:ext>
            </a:extLst>
          </p:cNvPr>
          <p:cNvSpPr>
            <a:spLocks noGrp="1"/>
          </p:cNvSpPr>
          <p:nvPr>
            <p:ph type="title" idx="4294967295"/>
          </p:nvPr>
        </p:nvSpPr>
        <p:spPr>
          <a:xfrm>
            <a:off x="446088" y="152400"/>
            <a:ext cx="7337425" cy="990600"/>
          </a:xfrm>
        </p:spPr>
        <p:txBody>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an “applied Penalty”?</a:t>
            </a:r>
          </a:p>
        </p:txBody>
      </p:sp>
      <p:sp>
        <p:nvSpPr>
          <p:cNvPr id="102403" name="Content Placeholder 2">
            <a:extLst>
              <a:ext uri="{FF2B5EF4-FFF2-40B4-BE49-F238E27FC236}">
                <a16:creationId xmlns:a16="http://schemas.microsoft.com/office/drawing/2014/main" id="{EE8D75B7-AF52-4B37-B8CD-5D2E77F3A82B}"/>
              </a:ext>
            </a:extLst>
          </p:cNvPr>
          <p:cNvSpPr>
            <a:spLocks noGrp="1"/>
          </p:cNvSpPr>
          <p:nvPr>
            <p:ph idx="4294967295"/>
          </p:nvPr>
        </p:nvSpPr>
        <p:spPr>
          <a:xfrm>
            <a:off x="533400" y="1295400"/>
            <a:ext cx="8229600" cy="4708525"/>
          </a:xfrm>
        </p:spPr>
        <p:txBody>
          <a:bodyPr rtlCol="0">
            <a:normAutofit fontScale="77500" lnSpcReduction="20000"/>
          </a:bodyPr>
          <a:lstStyle/>
          <a:p>
            <a:pPr marL="0" indent="0" eaLnBrk="1" hangingPunct="1">
              <a:lnSpc>
                <a:spcPct val="110000"/>
              </a:lnSpc>
              <a:spcBef>
                <a:spcPts val="1200"/>
              </a:spcBef>
              <a:buFont typeface="Arial" charset="0"/>
              <a:buNone/>
              <a:defRPr/>
            </a:pPr>
            <a:r>
              <a:rPr lang="en-US" altLang="en-US" dirty="0">
                <a:solidFill>
                  <a:schemeClr val="tx1"/>
                </a:solidFill>
                <a:latin typeface="Arial" panose="020B0604020202020204" pitchFamily="34" charset="0"/>
                <a:cs typeface="Arial" panose="020B0604020202020204" pitchFamily="34" charset="0"/>
              </a:rPr>
              <a:t>The Penalty for “scored events” is calculated by the software and is based on known criteria: event Factor, competitors’ seed points, competitors’ times, etc.</a:t>
            </a:r>
          </a:p>
          <a:p>
            <a:pPr marL="0" indent="0" eaLnBrk="1" hangingPunct="1">
              <a:lnSpc>
                <a:spcPct val="110000"/>
              </a:lnSpc>
              <a:spcBef>
                <a:spcPts val="1200"/>
              </a:spcBef>
              <a:buNone/>
              <a:defRPr/>
            </a:pPr>
            <a:r>
              <a:rPr lang="en-US" altLang="en-US" dirty="0">
                <a:solidFill>
                  <a:schemeClr val="tx1"/>
                </a:solidFill>
                <a:latin typeface="Arial" panose="020B0604020202020204" pitchFamily="34" charset="0"/>
                <a:cs typeface="Arial" panose="020B0604020202020204" pitchFamily="34" charset="0"/>
              </a:rPr>
              <a:t>For some events, a minimum Penalty must be applied:  </a:t>
            </a:r>
          </a:p>
          <a:p>
            <a:pPr eaLnBrk="1" hangingPunct="1">
              <a:lnSpc>
                <a:spcPct val="110000"/>
              </a:lnSpc>
              <a:spcBef>
                <a:spcPts val="1200"/>
              </a:spcBef>
              <a:buFont typeface="Wingdings" panose="05000000000000000000" pitchFamily="2" charset="2"/>
              <a:buChar char="v"/>
              <a:defRPr/>
            </a:pPr>
            <a:r>
              <a:rPr lang="en-US" altLang="en-US" u="sng" dirty="0">
                <a:solidFill>
                  <a:schemeClr val="tx1"/>
                </a:solidFill>
                <a:latin typeface="Arial" panose="020B0604020202020204" pitchFamily="34" charset="0"/>
                <a:cs typeface="Arial" panose="020B0604020202020204" pitchFamily="34" charset="0"/>
              </a:rPr>
              <a:t>non-FIS</a:t>
            </a:r>
            <a:r>
              <a:rPr lang="en-US" altLang="en-US" dirty="0">
                <a:solidFill>
                  <a:schemeClr val="tx1"/>
                </a:solidFill>
                <a:latin typeface="Arial" panose="020B0604020202020204" pitchFamily="34" charset="0"/>
                <a:cs typeface="Arial" panose="020B0604020202020204" pitchFamily="34" charset="0"/>
              </a:rPr>
              <a:t> races that do not meet minimum technical standards, </a:t>
            </a:r>
          </a:p>
          <a:p>
            <a:pPr eaLnBrk="1" hangingPunct="1">
              <a:lnSpc>
                <a:spcPct val="110000"/>
              </a:lnSpc>
              <a:spcBef>
                <a:spcPts val="1200"/>
              </a:spcBef>
              <a:buFont typeface="Wingdings" panose="05000000000000000000" pitchFamily="2" charset="2"/>
              <a:buChar char="v"/>
              <a:defRPr/>
            </a:pPr>
            <a:r>
              <a:rPr lang="en-US" altLang="en-US" dirty="0">
                <a:solidFill>
                  <a:schemeClr val="tx1"/>
                </a:solidFill>
                <a:latin typeface="Arial" panose="020B0604020202020204" pitchFamily="34" charset="0"/>
                <a:cs typeface="Arial" panose="020B0604020202020204" pitchFamily="34" charset="0"/>
              </a:rPr>
              <a:t>Penalties that calculate below accepted minimums, </a:t>
            </a:r>
          </a:p>
          <a:p>
            <a:pPr eaLnBrk="1" hangingPunct="1">
              <a:lnSpc>
                <a:spcPct val="110000"/>
              </a:lnSpc>
              <a:spcBef>
                <a:spcPts val="1200"/>
              </a:spcBef>
              <a:buFont typeface="Wingdings" panose="05000000000000000000" pitchFamily="2" charset="2"/>
              <a:buChar char="v"/>
              <a:defRPr/>
            </a:pPr>
            <a:r>
              <a:rPr lang="en-US" altLang="en-US" dirty="0">
                <a:solidFill>
                  <a:schemeClr val="tx1"/>
                </a:solidFill>
                <a:latin typeface="Arial" panose="020B0604020202020204" pitchFamily="34" charset="0"/>
                <a:cs typeface="Arial" panose="020B0604020202020204" pitchFamily="34" charset="0"/>
              </a:rPr>
              <a:t>Penalties that must be manually calculated.</a:t>
            </a:r>
          </a:p>
          <a:p>
            <a:pPr marL="0" indent="0" eaLnBrk="1" hangingPunct="1">
              <a:lnSpc>
                <a:spcPct val="110000"/>
              </a:lnSpc>
              <a:spcBef>
                <a:spcPts val="1200"/>
              </a:spcBef>
              <a:buFont typeface="Arial" charset="0"/>
              <a:buNone/>
              <a:defRPr/>
            </a:pPr>
            <a:r>
              <a:rPr lang="en-US" altLang="en-US" dirty="0">
                <a:solidFill>
                  <a:schemeClr val="tx1"/>
                </a:solidFill>
                <a:latin typeface="Arial" panose="020B0604020202020204" pitchFamily="34" charset="0"/>
                <a:cs typeface="Arial" panose="020B0604020202020204" pitchFamily="34" charset="0"/>
              </a:rPr>
              <a:t>For these few instances, keying in an “applied Penalty” overrides the computer’s calculation. </a:t>
            </a:r>
          </a:p>
          <a:p>
            <a:pPr marL="0" indent="0" eaLnBrk="1" hangingPunct="1">
              <a:lnSpc>
                <a:spcPct val="110000"/>
              </a:lnSpc>
              <a:spcBef>
                <a:spcPts val="1200"/>
              </a:spcBef>
              <a:buFont typeface="Arial" charset="0"/>
              <a:buNone/>
              <a:defRPr/>
            </a:pPr>
            <a:r>
              <a:rPr lang="en-US" altLang="en-US" dirty="0">
                <a:solidFill>
                  <a:schemeClr val="tx1"/>
                </a:solidFill>
                <a:latin typeface="Arial" panose="020B0604020202020204" pitchFamily="34" charset="0"/>
                <a:cs typeface="Arial" panose="020B0604020202020204" pitchFamily="34" charset="0"/>
              </a:rPr>
              <a:t>If no override is required, no data needs to be keyed in at this location on the Header page.</a:t>
            </a:r>
          </a:p>
          <a:p>
            <a:pPr marL="0" indent="0" eaLnBrk="1" hangingPunct="1">
              <a:lnSpc>
                <a:spcPct val="120000"/>
              </a:lnSpc>
              <a:spcBef>
                <a:spcPts val="600"/>
              </a:spcBef>
              <a:buFont typeface="Arial" charset="0"/>
              <a:buNone/>
              <a:defRPr/>
            </a:pPr>
            <a:endParaRPr lang="en-US" altLang="en-US" dirty="0">
              <a:latin typeface="Arial" charset="0"/>
              <a:cs typeface="Arial" charset="0"/>
            </a:endParaRPr>
          </a:p>
          <a:p>
            <a:pPr marL="0" indent="0" eaLnBrk="1" hangingPunct="1">
              <a:buFont typeface="Arial" charset="0"/>
              <a:buNone/>
              <a:defRPr/>
            </a:pPr>
            <a:endParaRPr lang="en-US" altLang="en-US" dirty="0">
              <a:latin typeface="Arial" charset="0"/>
              <a:cs typeface="Arial" charset="0"/>
            </a:endParaRPr>
          </a:p>
        </p:txBody>
      </p:sp>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58C6B43C-26D0-4B4D-9C40-562F60BE56AD}"/>
              </a:ext>
            </a:extLst>
          </p:cNvPr>
          <p:cNvSpPr>
            <a:spLocks noGrp="1"/>
          </p:cNvSpPr>
          <p:nvPr>
            <p:ph type="title" idx="4294967295"/>
          </p:nvPr>
        </p:nvSpPr>
        <p:spPr>
          <a:xfrm>
            <a:off x="685800" y="152400"/>
            <a:ext cx="7339013" cy="1239838"/>
          </a:xfrm>
        </p:spPr>
        <p:txBody>
          <a:bodyPr>
            <a:noAutofit/>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 &amp; PENALTY: </a:t>
            </a:r>
            <a:b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Verify accuracy prior to transmission of XML file</a:t>
            </a:r>
          </a:p>
        </p:txBody>
      </p:sp>
      <p:sp>
        <p:nvSpPr>
          <p:cNvPr id="3" name="Content Placeholder 2">
            <a:extLst>
              <a:ext uri="{FF2B5EF4-FFF2-40B4-BE49-F238E27FC236}">
                <a16:creationId xmlns:a16="http://schemas.microsoft.com/office/drawing/2014/main" id="{2D500F5D-D1B5-4E17-938B-D29B90E4B9DC}"/>
              </a:ext>
            </a:extLst>
          </p:cNvPr>
          <p:cNvSpPr>
            <a:spLocks noGrp="1"/>
          </p:cNvSpPr>
          <p:nvPr>
            <p:ph idx="4294967295"/>
          </p:nvPr>
        </p:nvSpPr>
        <p:spPr>
          <a:xfrm>
            <a:off x="457200" y="1676400"/>
            <a:ext cx="8229600" cy="4525963"/>
          </a:xfrm>
        </p:spPr>
        <p:txBody>
          <a:bodyPr rtlCol="0">
            <a:normAutofit fontScale="77500" lnSpcReduction="20000"/>
          </a:bodyPr>
          <a:lstStyle/>
          <a:p>
            <a:pPr eaLnBrk="1" fontAlgn="auto" hangingPunct="1">
              <a:lnSpc>
                <a:spcPct val="110000"/>
              </a:lnSpc>
              <a:spcAft>
                <a:spcPts val="0"/>
              </a:spcAft>
              <a:buFont typeface="Arial"/>
              <a:buChar char="•"/>
              <a:defRPr/>
            </a:pPr>
            <a:r>
              <a:rPr lang="en-US" b="1" dirty="0">
                <a:solidFill>
                  <a:srgbClr val="002060"/>
                </a:solidFill>
                <a:latin typeface="Arial" panose="020B0604020202020204" pitchFamily="34" charset="0"/>
                <a:cs typeface="Arial" panose="020B0604020202020204" pitchFamily="34" charset="0"/>
              </a:rPr>
              <a:t>Print results by class (for awards)</a:t>
            </a:r>
          </a:p>
          <a:p>
            <a:pPr eaLnBrk="1" fontAlgn="auto" hangingPunct="1">
              <a:lnSpc>
                <a:spcPct val="110000"/>
              </a:lnSpc>
              <a:spcAft>
                <a:spcPts val="0"/>
              </a:spcAft>
              <a:buFont typeface="Arial"/>
              <a:buChar char="•"/>
              <a:defRPr/>
            </a:pPr>
            <a:r>
              <a:rPr lang="en-US" b="1" dirty="0">
                <a:solidFill>
                  <a:srgbClr val="002060"/>
                </a:solidFill>
                <a:latin typeface="Arial" panose="020B0604020202020204" pitchFamily="34" charset="0"/>
                <a:cs typeface="Arial" panose="020B0604020202020204" pitchFamily="34" charset="0"/>
              </a:rPr>
              <a:t>Prior to printing signature copy, verify all data: header, race code/codex, date, etc.</a:t>
            </a:r>
          </a:p>
          <a:p>
            <a:pPr eaLnBrk="1" fontAlgn="auto" hangingPunct="1">
              <a:lnSpc>
                <a:spcPct val="110000"/>
              </a:lnSpc>
              <a:spcAft>
                <a:spcPts val="0"/>
              </a:spcAft>
              <a:buFont typeface="Arial"/>
              <a:buChar char="•"/>
              <a:defRPr/>
            </a:pPr>
            <a:r>
              <a:rPr lang="en-US" b="1" dirty="0">
                <a:solidFill>
                  <a:srgbClr val="002060"/>
                </a:solidFill>
                <a:latin typeface="Arial" panose="020B0604020202020204" pitchFamily="34" charset="0"/>
                <a:cs typeface="Arial" panose="020B0604020202020204" pitchFamily="34" charset="0"/>
              </a:rPr>
              <a:t>Verify accuracy of Penalty (if required)</a:t>
            </a:r>
          </a:p>
          <a:p>
            <a:pPr eaLnBrk="1" fontAlgn="auto" hangingPunct="1">
              <a:lnSpc>
                <a:spcPct val="110000"/>
              </a:lnSpc>
              <a:spcAft>
                <a:spcPts val="0"/>
              </a:spcAft>
              <a:buFont typeface="Arial"/>
              <a:buChar char="•"/>
              <a:defRPr/>
            </a:pPr>
            <a:r>
              <a:rPr lang="en-US" b="1" dirty="0">
                <a:solidFill>
                  <a:srgbClr val="002060"/>
                </a:solidFill>
                <a:latin typeface="Arial" panose="020B0604020202020204" pitchFamily="34" charset="0"/>
                <a:cs typeface="Arial" panose="020B0604020202020204" pitchFamily="34" charset="0"/>
              </a:rPr>
              <a:t>Select and print Official Results in format required by level of event</a:t>
            </a:r>
          </a:p>
          <a:p>
            <a:pPr marL="0" indent="0" eaLnBrk="1" fontAlgn="auto" hangingPunct="1">
              <a:lnSpc>
                <a:spcPct val="110000"/>
              </a:lnSpc>
              <a:spcAft>
                <a:spcPts val="0"/>
              </a:spcAft>
              <a:buFont typeface="Arial" charset="0"/>
              <a:buNone/>
              <a:defRPr/>
            </a:pPr>
            <a:endParaRPr lang="en-US" b="1" i="1" dirty="0">
              <a:solidFill>
                <a:srgbClr val="0000FF"/>
              </a:solidFill>
              <a:latin typeface="Arial" panose="020B0604020202020204" pitchFamily="34" charset="0"/>
              <a:cs typeface="Arial" panose="020B0604020202020204" pitchFamily="34" charset="0"/>
            </a:endParaRPr>
          </a:p>
          <a:p>
            <a:pPr marL="0" indent="0" eaLnBrk="1" fontAlgn="auto" hangingPunct="1">
              <a:lnSpc>
                <a:spcPct val="110000"/>
              </a:lnSpc>
              <a:spcAft>
                <a:spcPts val="0"/>
              </a:spcAft>
              <a:buFont typeface="Arial" charset="0"/>
              <a:buNone/>
              <a:defRPr/>
            </a:pPr>
            <a:r>
              <a:rPr lang="en-US" i="1" dirty="0">
                <a:solidFill>
                  <a:srgbClr val="003399"/>
                </a:solidFill>
                <a:latin typeface="Arial" panose="020B0604020202020204" pitchFamily="34" charset="0"/>
                <a:cs typeface="Arial" panose="020B0604020202020204" pitchFamily="34" charset="0"/>
              </a:rPr>
              <a:t>If all result formats are not visible, you can slowly pull the option box to enable display.  If this does not fix the problem,  DPI (dots per inch) adjustment may be required (Control Panel/Display)</a:t>
            </a:r>
          </a:p>
        </p:txBody>
      </p:sp>
    </p:spTree>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3">
            <a:extLst>
              <a:ext uri="{FF2B5EF4-FFF2-40B4-BE49-F238E27FC236}">
                <a16:creationId xmlns:a16="http://schemas.microsoft.com/office/drawing/2014/main" id="{E9C49124-2E57-4974-BC47-618E4C0A403F}"/>
              </a:ext>
            </a:extLst>
          </p:cNvPr>
          <p:cNvSpPr>
            <a:spLocks noGrp="1"/>
          </p:cNvSpPr>
          <p:nvPr>
            <p:ph type="title" idx="4294967295"/>
          </p:nvPr>
        </p:nvSpPr>
        <p:spPr>
          <a:xfrm>
            <a:off x="533400" y="49213"/>
            <a:ext cx="8229600" cy="715962"/>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 OPTIONS – ORIGINAL FORMAT  </a:t>
            </a:r>
          </a:p>
        </p:txBody>
      </p:sp>
      <p:sp>
        <p:nvSpPr>
          <p:cNvPr id="115715" name="TextBox 9">
            <a:extLst>
              <a:ext uri="{FF2B5EF4-FFF2-40B4-BE49-F238E27FC236}">
                <a16:creationId xmlns:a16="http://schemas.microsoft.com/office/drawing/2014/main" id="{A1E6B962-DCAB-42B9-94F2-69C646C73DCB}"/>
              </a:ext>
            </a:extLst>
          </p:cNvPr>
          <p:cNvSpPr txBox="1">
            <a:spLocks noChangeArrowheads="1"/>
          </p:cNvSpPr>
          <p:nvPr/>
        </p:nvSpPr>
        <p:spPr bwMode="auto">
          <a:xfrm>
            <a:off x="360363" y="757238"/>
            <a:ext cx="3886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b="1" u="sng" dirty="0">
                <a:solidFill>
                  <a:srgbClr val="003399"/>
                </a:solidFill>
                <a:latin typeface="Arial" panose="020B0604020202020204" pitchFamily="34" charset="0"/>
                <a:cs typeface="Arial" panose="020B0604020202020204" pitchFamily="34" charset="0"/>
              </a:rPr>
              <a:t>NON-FIS</a:t>
            </a:r>
            <a:r>
              <a:rPr lang="en-US" altLang="en-US" dirty="0">
                <a:solidFill>
                  <a:srgbClr val="003399"/>
                </a:solidFill>
                <a:latin typeface="Arial" panose="020B0604020202020204" pitchFamily="34" charset="0"/>
                <a:cs typeface="Arial" panose="020B0604020202020204" pitchFamily="34" charset="0"/>
              </a:rPr>
              <a:t> EVENT</a:t>
            </a:r>
          </a:p>
        </p:txBody>
      </p:sp>
      <p:sp>
        <p:nvSpPr>
          <p:cNvPr id="115716" name="TextBox 10">
            <a:extLst>
              <a:ext uri="{FF2B5EF4-FFF2-40B4-BE49-F238E27FC236}">
                <a16:creationId xmlns:a16="http://schemas.microsoft.com/office/drawing/2014/main" id="{BAA595FF-3BD9-4847-8D8E-BE158E01B4ED}"/>
              </a:ext>
            </a:extLst>
          </p:cNvPr>
          <p:cNvSpPr txBox="1">
            <a:spLocks noChangeArrowheads="1"/>
          </p:cNvSpPr>
          <p:nvPr/>
        </p:nvSpPr>
        <p:spPr bwMode="auto">
          <a:xfrm>
            <a:off x="4387850" y="696913"/>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b="1" u="sng" dirty="0">
                <a:solidFill>
                  <a:srgbClr val="003399"/>
                </a:solidFill>
                <a:latin typeface="Arial" panose="020B0604020202020204" pitchFamily="34" charset="0"/>
                <a:cs typeface="Arial" panose="020B0604020202020204" pitchFamily="34" charset="0"/>
              </a:rPr>
              <a:t>FIS</a:t>
            </a:r>
            <a:r>
              <a:rPr lang="en-US" altLang="en-US" b="1" dirty="0">
                <a:solidFill>
                  <a:srgbClr val="003399"/>
                </a:solidFill>
                <a:latin typeface="Arial" panose="020B0604020202020204" pitchFamily="34" charset="0"/>
                <a:cs typeface="Arial" panose="020B0604020202020204" pitchFamily="34" charset="0"/>
              </a:rPr>
              <a:t> EVENT</a:t>
            </a:r>
          </a:p>
        </p:txBody>
      </p:sp>
      <p:sp>
        <p:nvSpPr>
          <p:cNvPr id="12" name="TextBox 11">
            <a:extLst>
              <a:ext uri="{FF2B5EF4-FFF2-40B4-BE49-F238E27FC236}">
                <a16:creationId xmlns:a16="http://schemas.microsoft.com/office/drawing/2014/main" id="{4C911CFA-D8D9-4FF1-B10A-5D0875E61C4C}"/>
              </a:ext>
            </a:extLst>
          </p:cNvPr>
          <p:cNvSpPr txBox="1"/>
          <p:nvPr/>
        </p:nvSpPr>
        <p:spPr>
          <a:xfrm>
            <a:off x="76200" y="4491038"/>
            <a:ext cx="8915400" cy="1570037"/>
          </a:xfrm>
          <a:prstGeom prst="rect">
            <a:avLst/>
          </a:prstGeom>
          <a:noFill/>
        </p:spPr>
        <p:txBody>
          <a:bodyPr>
            <a:spAutoFit/>
          </a:bodyPr>
          <a:lstStyle/>
          <a:p>
            <a:pP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Bib numbers for NPS, DNS, DNF, DSQ competitors noted on Report by the Referee </a:t>
            </a:r>
            <a:r>
              <a:rPr lang="en-US" sz="1600" u="sng" dirty="0">
                <a:latin typeface="Arial" panose="020B0604020202020204" pitchFamily="34" charset="0"/>
                <a:cs typeface="Arial" panose="020B0604020202020204" pitchFamily="34" charset="0"/>
              </a:rPr>
              <a:t>must</a:t>
            </a:r>
            <a:r>
              <a:rPr lang="en-US" sz="1600" dirty="0">
                <a:latin typeface="Arial" panose="020B0604020202020204" pitchFamily="34" charset="0"/>
                <a:cs typeface="Arial" panose="020B0604020202020204" pitchFamily="34" charset="0"/>
              </a:rPr>
              <a:t> agree with the race results (paper or XML).  Please print results as follows:</a:t>
            </a:r>
          </a:p>
          <a:p>
            <a:pPr marL="285750" indent="-285750" eaLnBrk="1" fontAlgn="auto" hangingPunct="1">
              <a:spcBef>
                <a:spcPts val="0"/>
              </a:spcBef>
              <a:spcAft>
                <a:spcPts val="0"/>
              </a:spcAft>
              <a:buFont typeface="Arial" pitchFamily="34" charset="0"/>
              <a:buChar char="•"/>
              <a:defRPr/>
            </a:pPr>
            <a:r>
              <a:rPr lang="en-US" sz="1600" dirty="0">
                <a:latin typeface="Arial" panose="020B0604020202020204" pitchFamily="34" charset="0"/>
                <a:cs typeface="Arial" panose="020B0604020202020204" pitchFamily="34" charset="0"/>
              </a:rPr>
              <a:t>Select print option: </a:t>
            </a:r>
            <a:r>
              <a:rPr lang="en-US" sz="1600" i="1" dirty="0">
                <a:solidFill>
                  <a:srgbClr val="003399"/>
                </a:solidFill>
                <a:latin typeface="Arial" panose="020B0604020202020204" pitchFamily="34" charset="0"/>
                <a:cs typeface="Arial" panose="020B0604020202020204" pitchFamily="34" charset="0"/>
              </a:rPr>
              <a:t>“</a:t>
            </a:r>
            <a:r>
              <a:rPr lang="en-US" sz="1600" i="1" u="sng" dirty="0">
                <a:solidFill>
                  <a:srgbClr val="003399"/>
                </a:solidFill>
                <a:latin typeface="Arial" panose="020B0604020202020204" pitchFamily="34" charset="0"/>
                <a:cs typeface="Arial" panose="020B0604020202020204" pitchFamily="34" charset="0"/>
              </a:rPr>
              <a:t>Start number on results</a:t>
            </a:r>
            <a:r>
              <a:rPr lang="en-US" sz="1600" i="1" dirty="0">
                <a:solidFill>
                  <a:srgbClr val="003399"/>
                </a:solidFill>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if first-run start numbers agree with actual bib numbers.</a:t>
            </a:r>
          </a:p>
          <a:p>
            <a:pPr marL="285750" indent="-285750" eaLnBrk="1" fontAlgn="auto" hangingPunct="1">
              <a:spcBef>
                <a:spcPts val="0"/>
              </a:spcBef>
              <a:spcAft>
                <a:spcPts val="0"/>
              </a:spcAft>
              <a:buFont typeface="Arial" pitchFamily="34" charset="0"/>
              <a:buChar char="•"/>
              <a:defRPr/>
            </a:pPr>
            <a:r>
              <a:rPr lang="en-US" sz="1600" dirty="0">
                <a:latin typeface="Arial" panose="020B0604020202020204" pitchFamily="34" charset="0"/>
                <a:cs typeface="Arial" panose="020B0604020202020204" pitchFamily="34" charset="0"/>
              </a:rPr>
              <a:t>Select print option: </a:t>
            </a:r>
            <a:r>
              <a:rPr lang="en-US" sz="1600" i="1" dirty="0">
                <a:solidFill>
                  <a:srgbClr val="003399"/>
                </a:solidFill>
                <a:latin typeface="Arial" panose="020B0604020202020204" pitchFamily="34" charset="0"/>
                <a:cs typeface="Arial" panose="020B0604020202020204" pitchFamily="34" charset="0"/>
              </a:rPr>
              <a:t>“</a:t>
            </a:r>
            <a:r>
              <a:rPr lang="en-US" sz="1600" i="1" u="sng" dirty="0">
                <a:solidFill>
                  <a:srgbClr val="003399"/>
                </a:solidFill>
                <a:latin typeface="Arial" panose="020B0604020202020204" pitchFamily="34" charset="0"/>
                <a:cs typeface="Arial" panose="020B0604020202020204" pitchFamily="34" charset="0"/>
              </a:rPr>
              <a:t>Bib number on results</a:t>
            </a:r>
            <a:r>
              <a:rPr lang="en-US" sz="1600" i="1" dirty="0">
                <a:solidFill>
                  <a:srgbClr val="003399"/>
                </a:solidFill>
                <a:latin typeface="Arial" panose="020B0604020202020204" pitchFamily="34" charset="0"/>
                <a:cs typeface="Arial" panose="020B0604020202020204" pitchFamily="34" charset="0"/>
              </a:rPr>
              <a:t>” i</a:t>
            </a:r>
            <a:r>
              <a:rPr lang="en-US" sz="1600" i="1" dirty="0">
                <a:latin typeface="Arial" panose="020B0604020202020204" pitchFamily="34" charset="0"/>
                <a:cs typeface="Arial" panose="020B0604020202020204" pitchFamily="34" charset="0"/>
              </a:rPr>
              <a:t>f you </a:t>
            </a:r>
            <a:r>
              <a:rPr lang="en-US" sz="1600" i="1" u="sng" dirty="0">
                <a:latin typeface="Arial" panose="020B0604020202020204" pitchFamily="34" charset="0"/>
                <a:cs typeface="Arial" panose="020B0604020202020204" pitchFamily="34" charset="0"/>
              </a:rPr>
              <a:t>do not</a:t>
            </a:r>
            <a:r>
              <a:rPr lang="en-US" sz="1600" i="1" dirty="0">
                <a:latin typeface="Arial" panose="020B0604020202020204" pitchFamily="34" charset="0"/>
                <a:cs typeface="Arial" panose="020B0604020202020204" pitchFamily="34" charset="0"/>
              </a:rPr>
              <a:t> have a complete set of bibs or if you have inserted a bib number out of running order.  </a:t>
            </a:r>
          </a:p>
        </p:txBody>
      </p:sp>
      <p:pic>
        <p:nvPicPr>
          <p:cNvPr id="115718" name="Picture 2" descr="Screen Clipping">
            <a:extLst>
              <a:ext uri="{FF2B5EF4-FFF2-40B4-BE49-F238E27FC236}">
                <a16:creationId xmlns:a16="http://schemas.microsoft.com/office/drawing/2014/main" id="{75155593-1E06-4743-A315-7A81926E1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1338263"/>
            <a:ext cx="2111375"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Picture 4" descr="Screen Clipping">
            <a:extLst>
              <a:ext uri="{FF2B5EF4-FFF2-40B4-BE49-F238E27FC236}">
                <a16:creationId xmlns:a16="http://schemas.microsoft.com/office/drawing/2014/main" id="{9C830CF2-84F5-4AC7-B3E2-E737CE0DC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85863"/>
            <a:ext cx="2119313"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524B3-0758-4DCF-9208-CB486F9F7204}"/>
              </a:ext>
            </a:extLst>
          </p:cNvPr>
          <p:cNvSpPr/>
          <p:nvPr/>
        </p:nvSpPr>
        <p:spPr>
          <a:xfrm>
            <a:off x="685800" y="304800"/>
            <a:ext cx="8329613" cy="584200"/>
          </a:xfrm>
          <a:prstGeom prst="rect">
            <a:avLst/>
          </a:prstGeom>
        </p:spPr>
        <p:txBody>
          <a:bodyPr wrap="none">
            <a:spAutoFit/>
          </a:bodyPr>
          <a:lstStyle/>
          <a:p>
            <a:pPr>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 OPTIONS – GRAPHICS FORMAT </a:t>
            </a:r>
            <a:endParaRPr lang="en-US" sz="3200" dirty="0"/>
          </a:p>
        </p:txBody>
      </p:sp>
      <p:pic>
        <p:nvPicPr>
          <p:cNvPr id="116739" name="Picture 5" descr="Screen Clipping">
            <a:extLst>
              <a:ext uri="{FF2B5EF4-FFF2-40B4-BE49-F238E27FC236}">
                <a16:creationId xmlns:a16="http://schemas.microsoft.com/office/drawing/2014/main" id="{3DDA0FC1-8B0A-4BE5-ACE8-0BAB605CD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43000"/>
            <a:ext cx="4830763"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Box 6">
            <a:extLst>
              <a:ext uri="{FF2B5EF4-FFF2-40B4-BE49-F238E27FC236}">
                <a16:creationId xmlns:a16="http://schemas.microsoft.com/office/drawing/2014/main" id="{A2FCBC52-F047-40D8-8C94-D0AC4C6CE7DE}"/>
              </a:ext>
            </a:extLst>
          </p:cNvPr>
          <p:cNvSpPr txBox="1">
            <a:spLocks noChangeArrowheads="1"/>
          </p:cNvSpPr>
          <p:nvPr/>
        </p:nvSpPr>
        <p:spPr bwMode="auto">
          <a:xfrm>
            <a:off x="685800" y="5641975"/>
            <a:ext cx="7620000" cy="8318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b="1" dirty="0">
                <a:latin typeface="Arial" panose="020B0604020202020204" pitchFamily="34" charset="0"/>
                <a:cs typeface="Arial" panose="020B0604020202020204" pitchFamily="34" charset="0"/>
              </a:rPr>
              <a:t>Graphics format allows for either NAT or FIS Unofficial or Official Results</a:t>
            </a:r>
          </a:p>
        </p:txBody>
      </p:sp>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2BA98C82-39D8-4B3A-A350-342AA9A7B265}"/>
              </a:ext>
            </a:extLst>
          </p:cNvPr>
          <p:cNvSpPr>
            <a:spLocks noGrp="1"/>
          </p:cNvSpPr>
          <p:nvPr>
            <p:ph type="title" idx="4294967295"/>
          </p:nvPr>
        </p:nvSpPr>
        <p:spPr>
          <a:xfrm>
            <a:off x="381000" y="26988"/>
            <a:ext cx="8229600" cy="1143000"/>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DAY QUESTIONS</a:t>
            </a:r>
          </a:p>
        </p:txBody>
      </p:sp>
      <p:sp>
        <p:nvSpPr>
          <p:cNvPr id="3" name="Content Placeholder 2">
            <a:extLst>
              <a:ext uri="{FF2B5EF4-FFF2-40B4-BE49-F238E27FC236}">
                <a16:creationId xmlns:a16="http://schemas.microsoft.com/office/drawing/2014/main" id="{A2F2A692-B174-4BF1-872A-59C610460D37}"/>
              </a:ext>
            </a:extLst>
          </p:cNvPr>
          <p:cNvSpPr>
            <a:spLocks noGrp="1"/>
          </p:cNvSpPr>
          <p:nvPr>
            <p:ph idx="4294967295"/>
          </p:nvPr>
        </p:nvSpPr>
        <p:spPr>
          <a:xfrm>
            <a:off x="533400" y="1295400"/>
            <a:ext cx="8229600" cy="5059363"/>
          </a:xfrm>
        </p:spPr>
        <p:txBody>
          <a:bodyPr rtlCol="0">
            <a:normAutofit fontScale="55000" lnSpcReduction="20000"/>
          </a:bodyPr>
          <a:lstStyle/>
          <a:p>
            <a:pPr eaLnBrk="1" fontAlgn="auto" hangingPunct="1">
              <a:lnSpc>
                <a:spcPct val="120000"/>
              </a:lnSpc>
              <a:spcBef>
                <a:spcPts val="1200"/>
              </a:spcBef>
              <a:spcAft>
                <a:spcPts val="0"/>
              </a:spcAft>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Why is data backup critical?</a:t>
            </a:r>
          </a:p>
          <a:p>
            <a:pPr eaLnBrk="1" fontAlgn="auto" hangingPunct="1">
              <a:lnSpc>
                <a:spcPct val="120000"/>
              </a:lnSpc>
              <a:spcBef>
                <a:spcPts val="1200"/>
              </a:spcBef>
              <a:spcAft>
                <a:spcPts val="0"/>
              </a:spcAft>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What is the difference between non-scored events &amp; scored events?  e.g. Start Lists &amp; Results</a:t>
            </a:r>
          </a:p>
          <a:p>
            <a:pPr eaLnBrk="1" fontAlgn="auto" hangingPunct="1">
              <a:lnSpc>
                <a:spcPct val="120000"/>
              </a:lnSpc>
              <a:spcBef>
                <a:spcPts val="1200"/>
              </a:spcBef>
              <a:spcAft>
                <a:spcPts val="0"/>
              </a:spcAft>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Do I need 2 separate race files?  One for each gender?</a:t>
            </a:r>
          </a:p>
          <a:p>
            <a:pPr eaLnBrk="1" fontAlgn="auto" hangingPunct="1">
              <a:lnSpc>
                <a:spcPct val="120000"/>
              </a:lnSpc>
              <a:spcBef>
                <a:spcPts val="1200"/>
              </a:spcBef>
              <a:spcAft>
                <a:spcPts val="0"/>
              </a:spcAft>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How do I use today’s event to create tomorrow’s event?</a:t>
            </a:r>
          </a:p>
          <a:p>
            <a:pPr eaLnBrk="1" fontAlgn="auto" hangingPunct="1">
              <a:lnSpc>
                <a:spcPct val="120000"/>
              </a:lnSpc>
              <a:spcBef>
                <a:spcPts val="1200"/>
              </a:spcBef>
              <a:spcAft>
                <a:spcPts val="0"/>
              </a:spcAft>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After the first run, a racer is given a provisional second run start that is not accepted by the Jury.  Where do I key in the DSQ information?</a:t>
            </a:r>
          </a:p>
          <a:p>
            <a:pPr eaLnBrk="1" fontAlgn="auto" hangingPunct="1">
              <a:lnSpc>
                <a:spcPct val="120000"/>
              </a:lnSpc>
              <a:spcBef>
                <a:spcPts val="1200"/>
              </a:spcBef>
              <a:spcAft>
                <a:spcPts val="0"/>
              </a:spcAft>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I called the HELP DESK and they’ve requested I send the race file!  THE WHAT?  WHERE IS IT? HOW DO I DO IT?</a:t>
            </a:r>
          </a:p>
          <a:p>
            <a:pPr eaLnBrk="1" fontAlgn="auto" hangingPunct="1">
              <a:lnSpc>
                <a:spcPct val="120000"/>
              </a:lnSpc>
              <a:spcBef>
                <a:spcPts val="1200"/>
              </a:spcBef>
              <a:spcAft>
                <a:spcPts val="0"/>
              </a:spcAft>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Software keeps “freezing”. WHY?</a:t>
            </a:r>
          </a:p>
          <a:p>
            <a:pPr eaLnBrk="1" fontAlgn="auto" hangingPunct="1">
              <a:lnSpc>
                <a:spcPct val="120000"/>
              </a:lnSpc>
              <a:spcBef>
                <a:spcPts val="1200"/>
              </a:spcBef>
              <a:spcAft>
                <a:spcPts val="0"/>
              </a:spcAft>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Why do I have to verify all data against the original source: U.S. Ski &amp; Snowboard for non-FIS data &amp; FIS for FIS data.</a:t>
            </a:r>
          </a:p>
          <a:p>
            <a:pPr eaLnBrk="1" fontAlgn="auto" hangingPunct="1">
              <a:lnSpc>
                <a:spcPct val="120000"/>
              </a:lnSpc>
              <a:spcBef>
                <a:spcPts val="1200"/>
              </a:spcBef>
              <a:spcAft>
                <a:spcPts val="0"/>
              </a:spcAft>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Why can’t I download the FIS List directly from the FIS website?</a:t>
            </a:r>
          </a:p>
          <a:p>
            <a:pPr eaLnBrk="1" fontAlgn="auto" hangingPunct="1">
              <a:lnSpc>
                <a:spcPct val="120000"/>
              </a:lnSpc>
              <a:spcBef>
                <a:spcPts val="1200"/>
              </a:spcBef>
              <a:spcAft>
                <a:spcPts val="0"/>
              </a:spcAft>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I downloaded a “corrected” Points List, but the Points haven’t been corrected.  What do I have to do?</a:t>
            </a:r>
          </a:p>
        </p:txBody>
      </p:sp>
    </p:spTree>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249C432F-C22C-48BA-BF82-A1344727E51A}"/>
              </a:ext>
            </a:extLst>
          </p:cNvPr>
          <p:cNvSpPr>
            <a:spLocks noGrp="1"/>
          </p:cNvSpPr>
          <p:nvPr>
            <p:ph type="title" idx="4294967295"/>
          </p:nvPr>
        </p:nvSpPr>
        <p:spPr>
          <a:xfrm>
            <a:off x="533400" y="76200"/>
            <a:ext cx="7339013" cy="1239838"/>
          </a:xfrm>
        </p:spPr>
        <p:txBody>
          <a:bodyPr>
            <a:normAutofit/>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REPLACEMENT TIME (EET)</a:t>
            </a:r>
          </a:p>
        </p:txBody>
      </p:sp>
      <p:sp>
        <p:nvSpPr>
          <p:cNvPr id="118787" name="Content Placeholder 2">
            <a:extLst>
              <a:ext uri="{FF2B5EF4-FFF2-40B4-BE49-F238E27FC236}">
                <a16:creationId xmlns:a16="http://schemas.microsoft.com/office/drawing/2014/main" id="{2BF7B585-CA90-4346-B233-45D69383DA7B}"/>
              </a:ext>
            </a:extLst>
          </p:cNvPr>
          <p:cNvSpPr>
            <a:spLocks noGrp="1" noChangeArrowheads="1"/>
          </p:cNvSpPr>
          <p:nvPr>
            <p:ph idx="4294967295"/>
          </p:nvPr>
        </p:nvSpPr>
        <p:spPr>
          <a:xfrm>
            <a:off x="533400" y="1676400"/>
            <a:ext cx="8229600" cy="4525963"/>
          </a:xfrm>
        </p:spPr>
        <p:txBody>
          <a:bodyPr/>
          <a:lstStyle/>
          <a:p>
            <a:pPr marL="0" indent="0" eaLnBrk="1" hangingPunct="1">
              <a:buFont typeface="Arial" panose="020B0604020202020204" pitchFamily="34" charset="0"/>
              <a:buNone/>
            </a:pPr>
            <a:r>
              <a:rPr lang="en-US" altLang="en-US" dirty="0">
                <a:solidFill>
                  <a:schemeClr val="tx1"/>
                </a:solidFill>
                <a:latin typeface="Arial" panose="020B0604020202020204" pitchFamily="34" charset="0"/>
                <a:cs typeface="Arial" panose="020B0604020202020204" pitchFamily="34" charset="0"/>
              </a:rPr>
              <a:t>Calculation of a Replacement Time (also known as an Equivalent Electronic Time) is normally the responsibility of the Chief of Timing or his/her assistant.</a:t>
            </a:r>
          </a:p>
          <a:p>
            <a:pPr marL="0" indent="0" eaLnBrk="1" hangingPunct="1">
              <a:spcBef>
                <a:spcPts val="1800"/>
              </a:spcBef>
              <a:buFont typeface="Arial" panose="020B0604020202020204" pitchFamily="34" charset="0"/>
              <a:buNone/>
            </a:pPr>
            <a:r>
              <a:rPr lang="en-US" altLang="en-US" dirty="0">
                <a:solidFill>
                  <a:schemeClr val="tx1"/>
                </a:solidFill>
                <a:latin typeface="Arial" panose="020B0604020202020204" pitchFamily="34" charset="0"/>
                <a:cs typeface="Arial" panose="020B0604020202020204" pitchFamily="34" charset="0"/>
              </a:rPr>
              <a:t>However, due to </a:t>
            </a:r>
            <a:r>
              <a:rPr lang="en-US" altLang="en-US" i="1" dirty="0">
                <a:solidFill>
                  <a:schemeClr val="tx1"/>
                </a:solidFill>
                <a:latin typeface="Arial" panose="020B0604020202020204" pitchFamily="34" charset="0"/>
                <a:cs typeface="Arial" panose="020B0604020202020204" pitchFamily="34" charset="0"/>
              </a:rPr>
              <a:t>force majeure, </a:t>
            </a:r>
            <a:r>
              <a:rPr lang="en-US" altLang="en-US" dirty="0">
                <a:solidFill>
                  <a:schemeClr val="tx1"/>
                </a:solidFill>
                <a:latin typeface="Arial" panose="020B0604020202020204" pitchFamily="34" charset="0"/>
                <a:cs typeface="Arial" panose="020B0604020202020204" pitchFamily="34" charset="0"/>
              </a:rPr>
              <a:t>the assistance of the RA may be required.</a:t>
            </a:r>
            <a:endParaRPr lang="en-US" altLang="en-US" i="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A0D00-A5D9-48E0-B48F-3C4F0CB61690}"/>
              </a:ext>
            </a:extLst>
          </p:cNvPr>
          <p:cNvSpPr>
            <a:spLocks noGrp="1"/>
          </p:cNvSpPr>
          <p:nvPr>
            <p:ph type="title" idx="4294967295"/>
          </p:nvPr>
        </p:nvSpPr>
        <p:spPr>
          <a:xfrm>
            <a:off x="609600" y="304800"/>
            <a:ext cx="7631113" cy="1143000"/>
          </a:xfrm>
        </p:spPr>
        <p:txBody>
          <a:bodyPr>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FIRST-TIME INSTALLATION?</a:t>
            </a:r>
            <a:br>
              <a:rPr lang="en-US" dirty="0">
                <a:solidFill>
                  <a:srgbClr val="003399"/>
                </a:solidFill>
                <a:latin typeface="Arial" panose="020B0604020202020204" pitchFamily="34" charset="0"/>
                <a:cs typeface="Arial" panose="020B0604020202020204" pitchFamily="34" charset="0"/>
              </a:rPr>
            </a:br>
            <a:r>
              <a:rPr lang="en-US"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 “YES”</a:t>
            </a:r>
          </a:p>
        </p:txBody>
      </p:sp>
      <p:pic>
        <p:nvPicPr>
          <p:cNvPr id="19459" name="Picture 2" descr="Screen Clipping">
            <a:extLst>
              <a:ext uri="{FF2B5EF4-FFF2-40B4-BE49-F238E27FC236}">
                <a16:creationId xmlns:a16="http://schemas.microsoft.com/office/drawing/2014/main" id="{2485595F-6FE6-4C58-99C9-C64494E891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5943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4">
            <a:extLst>
              <a:ext uri="{FF2B5EF4-FFF2-40B4-BE49-F238E27FC236}">
                <a16:creationId xmlns:a16="http://schemas.microsoft.com/office/drawing/2014/main" id="{8E238800-7FEC-4FB3-82BB-ACFB9A5315DA}"/>
              </a:ext>
            </a:extLst>
          </p:cNvPr>
          <p:cNvSpPr/>
          <p:nvPr/>
        </p:nvSpPr>
        <p:spPr>
          <a:xfrm>
            <a:off x="5257800" y="4267200"/>
            <a:ext cx="160338" cy="1071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3928B1ED-32D8-4D35-8BD3-5B77C3DB0A03}"/>
              </a:ext>
            </a:extLst>
          </p:cNvPr>
          <p:cNvSpPr>
            <a:spLocks noGrp="1"/>
          </p:cNvSpPr>
          <p:nvPr>
            <p:ph type="title" idx="4294967295"/>
          </p:nvPr>
        </p:nvSpPr>
        <p:spPr>
          <a:xfrm>
            <a:off x="833438" y="28575"/>
            <a:ext cx="7339012" cy="1239838"/>
          </a:xfrm>
        </p:spPr>
        <p:txBody>
          <a:bodyPr>
            <a:noAutofit/>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SOFTWARE’S “EET” TOOL found in “</a:t>
            </a:r>
            <a:r>
              <a:rPr lang="en-US" altLang="en-US" b="1" u="sng"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OPTIONS</a:t>
            </a: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48DD7F3C-8EC8-404F-912E-19AA1C040856}"/>
              </a:ext>
            </a:extLst>
          </p:cNvPr>
          <p:cNvSpPr txBox="1"/>
          <p:nvPr/>
        </p:nvSpPr>
        <p:spPr>
          <a:xfrm>
            <a:off x="304800" y="6129887"/>
            <a:ext cx="8610600" cy="615553"/>
          </a:xfrm>
          <a:prstGeom prst="rect">
            <a:avLst/>
          </a:prstGeom>
          <a:noFill/>
          <a:ln>
            <a:solidFill>
              <a:schemeClr val="bg2"/>
            </a:solidFill>
          </a:ln>
        </p:spPr>
        <p:txBody>
          <a:bodyPr wrap="square" rtlCol="0" anchor="ctr" anchorCtr="1">
            <a:spAutoFit/>
          </a:bodyPr>
          <a:lstStyle/>
          <a:p>
            <a:r>
              <a:rPr lang="en-US" sz="1700" b="1" dirty="0">
                <a:solidFill>
                  <a:srgbClr val="002060"/>
                </a:solidFill>
                <a:latin typeface="Arial" panose="020B0604020202020204" pitchFamily="34" charset="0"/>
                <a:cs typeface="Arial" panose="020B0604020202020204" pitchFamily="34" charset="0"/>
              </a:rPr>
              <a:t>NOTE: Calculation requires comparison of start or finish System A </a:t>
            </a:r>
            <a:r>
              <a:rPr lang="en-US" sz="1700" b="1" u="sng" dirty="0">
                <a:solidFill>
                  <a:srgbClr val="002060"/>
                </a:solidFill>
                <a:latin typeface="Arial" panose="020B0604020202020204" pitchFamily="34" charset="0"/>
                <a:cs typeface="Arial" panose="020B0604020202020204" pitchFamily="34" charset="0"/>
              </a:rPr>
              <a:t>time-of-day</a:t>
            </a:r>
            <a:r>
              <a:rPr lang="en-US" sz="1700" b="1" dirty="0">
                <a:solidFill>
                  <a:srgbClr val="002060"/>
                </a:solidFill>
                <a:latin typeface="Arial" panose="020B0604020202020204" pitchFamily="34" charset="0"/>
                <a:cs typeface="Arial" panose="020B0604020202020204" pitchFamily="34" charset="0"/>
              </a:rPr>
              <a:t> to System B or manual time for 10 competitors preceding missed time.  </a:t>
            </a:r>
            <a:r>
              <a:rPr lang="en-US" sz="1700" b="1" i="1" dirty="0">
                <a:solidFill>
                  <a:srgbClr val="002060"/>
                </a:solidFill>
                <a:latin typeface="Arial" panose="020B0604020202020204" pitchFamily="34" charset="0"/>
                <a:cs typeface="Arial" panose="020B0604020202020204" pitchFamily="34" charset="0"/>
              </a:rPr>
              <a:t> </a:t>
            </a:r>
            <a:endParaRPr lang="en-US" sz="1700" b="1"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0828E49-186F-4A20-80EF-7790DF1D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32840"/>
            <a:ext cx="6416596" cy="4797047"/>
          </a:xfrm>
          <a:prstGeom prst="rect">
            <a:avLst/>
          </a:prstGeom>
        </p:spPr>
      </p:pic>
    </p:spTree>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22903458-F205-4981-AE4A-7738E2451BA8}"/>
              </a:ext>
            </a:extLst>
          </p:cNvPr>
          <p:cNvSpPr>
            <a:spLocks noGrp="1"/>
          </p:cNvSpPr>
          <p:nvPr>
            <p:ph type="title" idx="4294967295"/>
          </p:nvPr>
        </p:nvSpPr>
        <p:spPr>
          <a:xfrm>
            <a:off x="457200" y="0"/>
            <a:ext cx="8229600" cy="1143000"/>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HINTS!</a:t>
            </a:r>
          </a:p>
        </p:txBody>
      </p:sp>
      <p:sp>
        <p:nvSpPr>
          <p:cNvPr id="100355" name="Content Placeholder 2">
            <a:extLst>
              <a:ext uri="{FF2B5EF4-FFF2-40B4-BE49-F238E27FC236}">
                <a16:creationId xmlns:a16="http://schemas.microsoft.com/office/drawing/2014/main" id="{61BFDFF9-ADB3-49FD-9647-02285224CDC8}"/>
              </a:ext>
            </a:extLst>
          </p:cNvPr>
          <p:cNvSpPr>
            <a:spLocks noGrp="1"/>
          </p:cNvSpPr>
          <p:nvPr>
            <p:ph idx="4294967295"/>
          </p:nvPr>
        </p:nvSpPr>
        <p:spPr>
          <a:xfrm>
            <a:off x="451338" y="1600200"/>
            <a:ext cx="8458200" cy="4525963"/>
          </a:xfrm>
        </p:spPr>
        <p:txBody>
          <a:bodyPr rtlCol="0">
            <a:normAutofit/>
          </a:bodyPr>
          <a:lstStyle/>
          <a:p>
            <a:pPr marL="1028700" lvl="3" indent="-342900" eaLnBrk="1" fontAlgn="auto" hangingPunct="1">
              <a:lnSpc>
                <a:spcPct val="110000"/>
              </a:lnSpc>
              <a:spcBef>
                <a:spcPts val="1200"/>
              </a:spcBef>
              <a:spcAft>
                <a:spcPts val="0"/>
              </a:spcAft>
              <a:buFont typeface="Arial" charset="0"/>
              <a:buChar char="•"/>
              <a:defRPr/>
            </a:pPr>
            <a:r>
              <a:rPr lang="en-US" altLang="en-US" sz="2400" b="1" u="sng" dirty="0">
                <a:solidFill>
                  <a:srgbClr val="002060"/>
                </a:solidFill>
                <a:latin typeface="Arial" panose="020B0604020202020204" pitchFamily="34" charset="0"/>
                <a:cs typeface="Arial" panose="020B0604020202020204" pitchFamily="34" charset="0"/>
              </a:rPr>
              <a:t>DO NOT</a:t>
            </a:r>
            <a:r>
              <a:rPr lang="en-US" altLang="en-US" sz="2400" b="1" dirty="0">
                <a:solidFill>
                  <a:srgbClr val="002060"/>
                </a:solidFill>
                <a:latin typeface="Arial" panose="020B0604020202020204" pitchFamily="34" charset="0"/>
                <a:cs typeface="Arial" panose="020B0604020202020204" pitchFamily="34" charset="0"/>
              </a:rPr>
              <a:t> use Forerunners’ times </a:t>
            </a:r>
          </a:p>
          <a:p>
            <a:pPr marL="1028700" lvl="3" indent="-342900" eaLnBrk="1" fontAlgn="auto" hangingPunct="1">
              <a:lnSpc>
                <a:spcPct val="110000"/>
              </a:lnSpc>
              <a:spcBef>
                <a:spcPts val="1200"/>
              </a:spcBef>
              <a:spcAft>
                <a:spcPts val="0"/>
              </a:spcAft>
              <a:buFont typeface="Arial" charset="0"/>
              <a:buChar char="•"/>
              <a:defRPr/>
            </a:pPr>
            <a:r>
              <a:rPr lang="en-US" altLang="en-US" sz="2400" dirty="0">
                <a:solidFill>
                  <a:schemeClr val="tx1"/>
                </a:solidFill>
                <a:latin typeface="Arial" panose="020B0604020202020204" pitchFamily="34" charset="0"/>
                <a:cs typeface="Arial" panose="020B0604020202020204" pitchFamily="34" charset="0"/>
              </a:rPr>
              <a:t>Calculation is based on </a:t>
            </a:r>
            <a:r>
              <a:rPr lang="en-US" altLang="en-US" sz="2400" u="sng" dirty="0">
                <a:solidFill>
                  <a:schemeClr val="tx1"/>
                </a:solidFill>
                <a:latin typeface="Arial" panose="020B0604020202020204" pitchFamily="34" charset="0"/>
                <a:cs typeface="Arial" panose="020B0604020202020204" pitchFamily="34" charset="0"/>
              </a:rPr>
              <a:t>Time-of-Day</a:t>
            </a:r>
            <a:r>
              <a:rPr lang="en-US" altLang="en-US" sz="2400" dirty="0">
                <a:solidFill>
                  <a:schemeClr val="tx1"/>
                </a:solidFill>
                <a:latin typeface="Arial" panose="020B0604020202020204" pitchFamily="34" charset="0"/>
                <a:cs typeface="Arial" panose="020B0604020202020204" pitchFamily="34" charset="0"/>
              </a:rPr>
              <a:t> data so DNF competitor’s start times can be used</a:t>
            </a:r>
          </a:p>
          <a:p>
            <a:pPr marL="1028700" lvl="3" indent="-342900" eaLnBrk="1" fontAlgn="auto" hangingPunct="1">
              <a:lnSpc>
                <a:spcPct val="110000"/>
              </a:lnSpc>
              <a:spcBef>
                <a:spcPts val="1200"/>
              </a:spcBef>
              <a:spcAft>
                <a:spcPts val="0"/>
              </a:spcAft>
              <a:buFont typeface="Arial" charset="0"/>
              <a:buChar char="•"/>
              <a:defRPr/>
            </a:pPr>
            <a:r>
              <a:rPr lang="en-US" altLang="en-US" sz="2400" b="1" u="sng" dirty="0">
                <a:solidFill>
                  <a:srgbClr val="003399"/>
                </a:solidFill>
                <a:latin typeface="Arial" panose="020B0604020202020204" pitchFamily="34" charset="0"/>
                <a:cs typeface="Arial" panose="020B0604020202020204" pitchFamily="34" charset="0"/>
              </a:rPr>
              <a:t>DO NOT</a:t>
            </a:r>
            <a:r>
              <a:rPr lang="en-US" altLang="en-US" sz="2400" b="1" dirty="0">
                <a:solidFill>
                  <a:srgbClr val="003399"/>
                </a:solidFill>
                <a:latin typeface="Arial" panose="020B0604020202020204" pitchFamily="34" charset="0"/>
                <a:cs typeface="Arial" panose="020B0604020202020204" pitchFamily="34" charset="0"/>
              </a:rPr>
              <a:t> wait until race day to learn how to use this or any of the many other useful tools provided by this or any other software!</a:t>
            </a:r>
          </a:p>
          <a:p>
            <a:pPr marL="0" lvl="3" indent="0" eaLnBrk="1" fontAlgn="auto" hangingPunct="1">
              <a:lnSpc>
                <a:spcPct val="110000"/>
              </a:lnSpc>
              <a:spcBef>
                <a:spcPts val="1200"/>
              </a:spcBef>
              <a:spcAft>
                <a:spcPts val="0"/>
              </a:spcAft>
              <a:buFont typeface="Arial" panose="020B0604020202020204" pitchFamily="34" charset="0"/>
              <a:buNone/>
              <a:defRPr/>
            </a:pPr>
            <a:r>
              <a:rPr lang="en-US" altLang="en-US" sz="2400" dirty="0">
                <a:solidFill>
                  <a:schemeClr val="tx1"/>
                </a:solidFill>
                <a:latin typeface="Arial" panose="020B0604020202020204" pitchFamily="34" charset="0"/>
                <a:cs typeface="Arial" panose="020B0604020202020204" pitchFamily="34" charset="0"/>
              </a:rPr>
              <a:t>If time permits, review “REPLACEMENT TIME - EET” power point presentation.</a:t>
            </a:r>
          </a:p>
          <a:p>
            <a:pPr marL="685800" lvl="3" indent="0" eaLnBrk="1" fontAlgn="auto" hangingPunct="1">
              <a:lnSpc>
                <a:spcPct val="110000"/>
              </a:lnSpc>
              <a:spcBef>
                <a:spcPts val="1200"/>
              </a:spcBef>
              <a:spcAft>
                <a:spcPts val="0"/>
              </a:spcAft>
              <a:buFont typeface="Arial" panose="020B0604020202020204" pitchFamily="34" charset="0"/>
              <a:buNone/>
              <a:defRPr/>
            </a:pPr>
            <a:endParaRPr lang="en-US" altLang="en-US" sz="2400" b="1" dirty="0">
              <a:solidFill>
                <a:srgbClr val="FF0000"/>
              </a:solidFill>
            </a:endParaRPr>
          </a:p>
          <a:p>
            <a:pPr marL="0" indent="0" eaLnBrk="1" fontAlgn="auto" hangingPunct="1">
              <a:spcAft>
                <a:spcPts val="0"/>
              </a:spcAft>
              <a:buFont typeface="Arial" charset="0"/>
              <a:buNone/>
              <a:defRPr/>
            </a:pPr>
            <a:endParaRPr lang="en-US" altLang="en-US" dirty="0"/>
          </a:p>
        </p:txBody>
      </p:sp>
    </p:spTree>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AA53A49D-3B8B-4CBB-BF7B-6366F521919F}"/>
              </a:ext>
            </a:extLst>
          </p:cNvPr>
          <p:cNvSpPr>
            <a:spLocks noGrp="1"/>
          </p:cNvSpPr>
          <p:nvPr>
            <p:ph type="title" idx="4294967295"/>
          </p:nvPr>
        </p:nvSpPr>
        <p:spPr>
          <a:xfrm>
            <a:off x="533400" y="-20638"/>
            <a:ext cx="8229600" cy="1143001"/>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VERIFICATION ITEMS</a:t>
            </a:r>
          </a:p>
        </p:txBody>
      </p:sp>
      <p:sp>
        <p:nvSpPr>
          <p:cNvPr id="111619" name="Content Placeholder 2">
            <a:extLst>
              <a:ext uri="{FF2B5EF4-FFF2-40B4-BE49-F238E27FC236}">
                <a16:creationId xmlns:a16="http://schemas.microsoft.com/office/drawing/2014/main" id="{39A8FBD8-31B8-4A37-903D-B9A10E7EFDBB}"/>
              </a:ext>
            </a:extLst>
          </p:cNvPr>
          <p:cNvSpPr>
            <a:spLocks noGrp="1"/>
          </p:cNvSpPr>
          <p:nvPr>
            <p:ph idx="4294967295"/>
          </p:nvPr>
        </p:nvSpPr>
        <p:spPr>
          <a:xfrm>
            <a:off x="457200" y="1219200"/>
            <a:ext cx="8534400" cy="5410200"/>
          </a:xfrm>
        </p:spPr>
        <p:txBody>
          <a:bodyPr rtlCol="0">
            <a:normAutofit fontScale="85000" lnSpcReduction="10000"/>
          </a:bodyPr>
          <a:lstStyle/>
          <a:p>
            <a:pPr eaLnBrk="1" hangingPunct="1">
              <a:lnSpc>
                <a:spcPct val="110000"/>
              </a:lnSpc>
              <a:buFont typeface="Arial" panose="020B0604020202020204" pitchFamily="34" charset="0"/>
              <a:buChar char="•"/>
              <a:defRPr/>
            </a:pPr>
            <a:r>
              <a:rPr lang="en-US" altLang="en-US" b="1" dirty="0">
                <a:solidFill>
                  <a:schemeClr val="tx1"/>
                </a:solidFill>
                <a:latin typeface="Arial" charset="0"/>
                <a:cs typeface="Arial" charset="0"/>
              </a:rPr>
              <a:t>Prior to submitting your results XML file, you must verify all keyed data.</a:t>
            </a:r>
          </a:p>
          <a:p>
            <a:pPr eaLnBrk="1" hangingPunct="1">
              <a:lnSpc>
                <a:spcPct val="110000"/>
              </a:lnSpc>
              <a:buFont typeface="Arial" panose="020B0604020202020204" pitchFamily="34" charset="0"/>
              <a:buChar char="•"/>
              <a:defRPr/>
            </a:pPr>
            <a:r>
              <a:rPr lang="en-US" altLang="en-US" b="1" dirty="0">
                <a:solidFill>
                  <a:schemeClr val="tx1"/>
                </a:solidFill>
                <a:latin typeface="Arial" charset="0"/>
                <a:cs typeface="Arial" charset="0"/>
              </a:rPr>
              <a:t>The software may prepare a “Transmittal Report”; it contains data you have keyed into your database.</a:t>
            </a:r>
          </a:p>
          <a:p>
            <a:pPr eaLnBrk="1" hangingPunct="1">
              <a:lnSpc>
                <a:spcPct val="110000"/>
              </a:lnSpc>
              <a:buFont typeface="Arial" panose="020B0604020202020204" pitchFamily="34" charset="0"/>
              <a:buChar char="•"/>
              <a:defRPr/>
            </a:pPr>
            <a:r>
              <a:rPr lang="en-US" altLang="en-US" b="1" dirty="0">
                <a:solidFill>
                  <a:schemeClr val="tx1"/>
                </a:solidFill>
                <a:latin typeface="Arial" charset="0"/>
                <a:cs typeface="Arial" charset="0"/>
              </a:rPr>
              <a:t>Print the “Transmittal Report” and use it to verify the data it contains…especially useful for verifying Officials names.</a:t>
            </a:r>
          </a:p>
          <a:p>
            <a:pPr eaLnBrk="1" hangingPunct="1">
              <a:lnSpc>
                <a:spcPct val="110000"/>
              </a:lnSpc>
              <a:buFont typeface="Arial" panose="020B0604020202020204" pitchFamily="34" charset="0"/>
              <a:buChar char="•"/>
              <a:defRPr/>
            </a:pPr>
            <a:r>
              <a:rPr lang="en-US" altLang="en-US" b="1" dirty="0">
                <a:solidFill>
                  <a:schemeClr val="tx1"/>
                </a:solidFill>
                <a:latin typeface="Arial" charset="0"/>
                <a:cs typeface="Arial" charset="0"/>
              </a:rPr>
              <a:t>Verify/Edit “Nation” for any U.S. Ski &amp; Snowboard “X members”</a:t>
            </a:r>
          </a:p>
          <a:p>
            <a:pPr eaLnBrk="1" hangingPunct="1">
              <a:lnSpc>
                <a:spcPct val="110000"/>
              </a:lnSpc>
              <a:buFont typeface="Arial" panose="020B0604020202020204" pitchFamily="34" charset="0"/>
              <a:buChar char="•"/>
              <a:defRPr/>
            </a:pPr>
            <a:r>
              <a:rPr lang="en-US" altLang="en-US" b="1" dirty="0">
                <a:solidFill>
                  <a:schemeClr val="tx1"/>
                </a:solidFill>
                <a:latin typeface="Arial" charset="0"/>
                <a:cs typeface="Arial" charset="0"/>
              </a:rPr>
              <a:t>If an error is found, rekey the data, reprint and reverify the data.</a:t>
            </a:r>
          </a:p>
          <a:p>
            <a:pPr marL="0" indent="0" eaLnBrk="1" hangingPunct="1">
              <a:lnSpc>
                <a:spcPct val="110000"/>
              </a:lnSpc>
              <a:spcBef>
                <a:spcPts val="1200"/>
              </a:spcBef>
              <a:buFont typeface="Arial" panose="020B0604020202020204" pitchFamily="34" charset="0"/>
              <a:buNone/>
              <a:defRPr/>
            </a:pPr>
            <a:r>
              <a:rPr lang="en-US" altLang="en-US" i="1" dirty="0">
                <a:solidFill>
                  <a:schemeClr val="tx1"/>
                </a:solidFill>
                <a:latin typeface="Arial" charset="0"/>
                <a:cs typeface="Arial" charset="0"/>
              </a:rPr>
              <a:t>Transmittal Report, if available, remains in the OC event file.</a:t>
            </a:r>
          </a:p>
        </p:txBody>
      </p:sp>
    </p:spTree>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16CE-DD98-41E8-9F14-00477E3FA625}"/>
              </a:ext>
            </a:extLst>
          </p:cNvPr>
          <p:cNvSpPr>
            <a:spLocks noGrp="1"/>
          </p:cNvSpPr>
          <p:nvPr>
            <p:ph type="title" idx="4294967295"/>
          </p:nvPr>
        </p:nvSpPr>
        <p:spPr>
          <a:xfrm>
            <a:off x="838200" y="17463"/>
            <a:ext cx="7339013" cy="1239837"/>
          </a:xfrm>
        </p:spPr>
        <p:txBody>
          <a:bodyPr/>
          <a:lstStyle/>
          <a:p>
            <a:pPr>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CREATING/SENDING“XML” FILE </a:t>
            </a:r>
            <a:br>
              <a:rPr lang="en-US" alt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File can be created/sent from either area:</a:t>
            </a:r>
            <a:endParaRPr lang="en-US" sz="2800" dirty="0">
              <a:latin typeface="Arial" panose="020B0604020202020204" pitchFamily="34" charset="0"/>
              <a:cs typeface="Arial" panose="020B0604020202020204" pitchFamily="34" charset="0"/>
            </a:endParaRPr>
          </a:p>
        </p:txBody>
      </p:sp>
      <p:pic>
        <p:nvPicPr>
          <p:cNvPr id="122883" name="Picture 4" descr="RA RACE.NatFIS - National / FIS Scoring Software 6.70 rev 1">
            <a:extLst>
              <a:ext uri="{FF2B5EF4-FFF2-40B4-BE49-F238E27FC236}">
                <a16:creationId xmlns:a16="http://schemas.microsoft.com/office/drawing/2014/main" id="{93CA20B7-6AB6-42D6-BCDC-1806401BA6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365375"/>
            <a:ext cx="33115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TextBox 8">
            <a:extLst>
              <a:ext uri="{FF2B5EF4-FFF2-40B4-BE49-F238E27FC236}">
                <a16:creationId xmlns:a16="http://schemas.microsoft.com/office/drawing/2014/main" id="{A261D73F-3B09-4B06-BE82-FE115872D081}"/>
              </a:ext>
            </a:extLst>
          </p:cNvPr>
          <p:cNvSpPr txBox="1">
            <a:spLocks noChangeArrowheads="1"/>
          </p:cNvSpPr>
          <p:nvPr/>
        </p:nvSpPr>
        <p:spPr bwMode="auto">
          <a:xfrm>
            <a:off x="298450" y="1990725"/>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dirty="0">
                <a:latin typeface="Calibri" panose="020F0502020204030204" pitchFamily="34" charset="0"/>
                <a:cs typeface="Arial" panose="020B0604020202020204" pitchFamily="34" charset="0"/>
              </a:rPr>
              <a:t>“</a:t>
            </a:r>
            <a:r>
              <a:rPr lang="en-US" altLang="en-US" b="1" u="sng" dirty="0">
                <a:latin typeface="Arial" panose="020B0604020202020204" pitchFamily="34" charset="0"/>
                <a:cs typeface="Arial" panose="020B0604020202020204" pitchFamily="34" charset="0"/>
              </a:rPr>
              <a:t>Activities</a:t>
            </a:r>
            <a:r>
              <a:rPr lang="en-US" altLang="en-US" dirty="0">
                <a:latin typeface="Calibri" panose="020F0502020204030204" pitchFamily="34" charset="0"/>
                <a:cs typeface="Arial" panose="020B0604020202020204" pitchFamily="34" charset="0"/>
              </a:rPr>
              <a:t>”</a:t>
            </a:r>
          </a:p>
        </p:txBody>
      </p:sp>
      <p:pic>
        <p:nvPicPr>
          <p:cNvPr id="122885" name="Picture 3" descr="Screen Clipping">
            <a:extLst>
              <a:ext uri="{FF2B5EF4-FFF2-40B4-BE49-F238E27FC236}">
                <a16:creationId xmlns:a16="http://schemas.microsoft.com/office/drawing/2014/main" id="{B2584188-A9FE-4343-8104-417319A03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65375"/>
            <a:ext cx="3429000"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6" descr="Screen Clipping">
            <a:extLst>
              <a:ext uri="{FF2B5EF4-FFF2-40B4-BE49-F238E27FC236}">
                <a16:creationId xmlns:a16="http://schemas.microsoft.com/office/drawing/2014/main" id="{BA07A30D-0EF5-4586-92CD-D9DC53092C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988" y="2681288"/>
            <a:ext cx="1371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7D0789A9-4C6A-47F0-8E09-59507F32A268}"/>
              </a:ext>
            </a:extLst>
          </p:cNvPr>
          <p:cNvCxnSpPr/>
          <p:nvPr/>
        </p:nvCxnSpPr>
        <p:spPr>
          <a:xfrm flipH="1">
            <a:off x="1600200" y="1219200"/>
            <a:ext cx="1524000" cy="12954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22888" name="Picture 10" descr="Screen Clipping">
            <a:extLst>
              <a:ext uri="{FF2B5EF4-FFF2-40B4-BE49-F238E27FC236}">
                <a16:creationId xmlns:a16="http://schemas.microsoft.com/office/drawing/2014/main" id="{D2A75F30-6FCA-4C78-933D-55A1BC0EB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44738"/>
            <a:ext cx="35052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9" name="Picture 7" descr="Screen Clipping">
            <a:extLst>
              <a:ext uri="{FF2B5EF4-FFF2-40B4-BE49-F238E27FC236}">
                <a16:creationId xmlns:a16="http://schemas.microsoft.com/office/drawing/2014/main" id="{735D52C6-CDAF-4146-B31B-5F26E05B7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276600"/>
            <a:ext cx="27432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F18E5445-C0F1-44C5-B483-2D79E43FEB10}"/>
              </a:ext>
            </a:extLst>
          </p:cNvPr>
          <p:cNvCxnSpPr/>
          <p:nvPr/>
        </p:nvCxnSpPr>
        <p:spPr>
          <a:xfrm>
            <a:off x="5029200" y="1295400"/>
            <a:ext cx="2971800" cy="13716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5147B1FA-9FC7-4C25-B700-F1A16F2F5051}"/>
              </a:ext>
            </a:extLst>
          </p:cNvPr>
          <p:cNvSpPr>
            <a:spLocks noGrp="1"/>
          </p:cNvSpPr>
          <p:nvPr>
            <p:ph type="title" idx="4294967295"/>
          </p:nvPr>
        </p:nvSpPr>
        <p:spPr>
          <a:xfrm>
            <a:off x="320675" y="46038"/>
            <a:ext cx="7339013" cy="1020762"/>
          </a:xfrm>
        </p:spPr>
        <p:txBody>
          <a:bodyPr>
            <a:normAutofit/>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AN “XML” FILE?</a:t>
            </a:r>
          </a:p>
        </p:txBody>
      </p:sp>
      <p:pic>
        <p:nvPicPr>
          <p:cNvPr id="123907" name="Content Placeholder 3" descr="Screen Clipping">
            <a:extLst>
              <a:ext uri="{FF2B5EF4-FFF2-40B4-BE49-F238E27FC236}">
                <a16:creationId xmlns:a16="http://schemas.microsoft.com/office/drawing/2014/main" id="{DFEEA71C-8468-40B6-B140-ABE27851DB96}"/>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3857625"/>
            <a:ext cx="9525" cy="11113"/>
          </a:xfrm>
        </p:spPr>
      </p:pic>
      <p:sp>
        <p:nvSpPr>
          <p:cNvPr id="123908" name="TextBox 5">
            <a:extLst>
              <a:ext uri="{FF2B5EF4-FFF2-40B4-BE49-F238E27FC236}">
                <a16:creationId xmlns:a16="http://schemas.microsoft.com/office/drawing/2014/main" id="{4C9A1ED6-5FE1-4A8A-BA4E-F0736CFEAFC9}"/>
              </a:ext>
            </a:extLst>
          </p:cNvPr>
          <p:cNvSpPr txBox="1">
            <a:spLocks noChangeArrowheads="1"/>
          </p:cNvSpPr>
          <p:nvPr/>
        </p:nvSpPr>
        <p:spPr bwMode="auto">
          <a:xfrm>
            <a:off x="400050" y="5326063"/>
            <a:ext cx="8489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Arial" panose="020B0604020202020204" pitchFamily="34" charset="0"/>
                <a:cs typeface="Arial" panose="020B0604020202020204" pitchFamily="34" charset="0"/>
              </a:rPr>
              <a:t>“XML” file is a data string file that contains all the information related to the race: Header, Officials, Forerunners, Weather, Competitor Data, Times, etc.  Its format allows for auto-scoring.</a:t>
            </a:r>
          </a:p>
        </p:txBody>
      </p:sp>
      <p:pic>
        <p:nvPicPr>
          <p:cNvPr id="123909" name="Picture 1" descr="Screen Clipping">
            <a:extLst>
              <a:ext uri="{FF2B5EF4-FFF2-40B4-BE49-F238E27FC236}">
                <a16:creationId xmlns:a16="http://schemas.microsoft.com/office/drawing/2014/main" id="{70497636-8E8C-4C2D-B8D1-9AE852233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9775" y="3378200"/>
            <a:ext cx="444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97485B0-D3F0-412B-9F0B-9C0308B98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262062"/>
            <a:ext cx="6224588" cy="3868738"/>
          </a:xfrm>
          <a:prstGeom prst="rect">
            <a:avLst/>
          </a:prstGeom>
        </p:spPr>
      </p:pic>
    </p:spTree>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282399BE-459D-47B7-8CAA-594107EAF868}"/>
              </a:ext>
            </a:extLst>
          </p:cNvPr>
          <p:cNvSpPr>
            <a:spLocks noGrp="1"/>
          </p:cNvSpPr>
          <p:nvPr>
            <p:ph type="title" idx="4294967295"/>
          </p:nvPr>
        </p:nvSpPr>
        <p:spPr>
          <a:xfrm>
            <a:off x="579438" y="20638"/>
            <a:ext cx="7726362" cy="1239837"/>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SAVING &amp; SENDING AN XML FILE</a:t>
            </a:r>
          </a:p>
        </p:txBody>
      </p:sp>
      <p:sp>
        <p:nvSpPr>
          <p:cNvPr id="124931" name="TextBox 4">
            <a:extLst>
              <a:ext uri="{FF2B5EF4-FFF2-40B4-BE49-F238E27FC236}">
                <a16:creationId xmlns:a16="http://schemas.microsoft.com/office/drawing/2014/main" id="{EA318B3C-CF68-4C93-9E2C-6A4155A052B4}"/>
              </a:ext>
            </a:extLst>
          </p:cNvPr>
          <p:cNvSpPr txBox="1">
            <a:spLocks noChangeArrowheads="1"/>
          </p:cNvSpPr>
          <p:nvPr/>
        </p:nvSpPr>
        <p:spPr bwMode="auto">
          <a:xfrm>
            <a:off x="1082675" y="5562600"/>
            <a:ext cx="624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Arial" panose="020B0604020202020204" pitchFamily="34" charset="0"/>
                <a:cs typeface="Arial" panose="020B0604020202020204" pitchFamily="34" charset="0"/>
              </a:rPr>
              <a:t>Save to Desktop or other easily identified location.  </a:t>
            </a:r>
          </a:p>
          <a:p>
            <a:pPr eaLnBrk="1" hangingPunct="1"/>
            <a:r>
              <a:rPr lang="en-US" altLang="en-US" dirty="0">
                <a:latin typeface="Arial" panose="020B0604020202020204" pitchFamily="34" charset="0"/>
                <a:cs typeface="Arial" panose="020B0604020202020204" pitchFamily="34" charset="0"/>
              </a:rPr>
              <a:t>File is then submitted as an email attachment.</a:t>
            </a:r>
          </a:p>
        </p:txBody>
      </p:sp>
      <p:pic>
        <p:nvPicPr>
          <p:cNvPr id="124932" name="Picture 2" descr="Confirm">
            <a:extLst>
              <a:ext uri="{FF2B5EF4-FFF2-40B4-BE49-F238E27FC236}">
                <a16:creationId xmlns:a16="http://schemas.microsoft.com/office/drawing/2014/main" id="{C2F0FBD7-CA9A-45B6-8F9B-9176112A4A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206750"/>
            <a:ext cx="25304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ED30D36-25B3-4052-8D64-14042C1A7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28134"/>
            <a:ext cx="5505450" cy="4125777"/>
          </a:xfrm>
          <a:prstGeom prst="rect">
            <a:avLst/>
          </a:prstGeom>
        </p:spPr>
      </p:pic>
    </p:spTree>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4DC30490-1BCC-4B0B-AF61-116B8CE2272F}"/>
              </a:ext>
            </a:extLst>
          </p:cNvPr>
          <p:cNvSpPr>
            <a:spLocks noGrp="1"/>
          </p:cNvSpPr>
          <p:nvPr>
            <p:ph type="title" idx="4294967295"/>
          </p:nvPr>
        </p:nvSpPr>
        <p:spPr>
          <a:xfrm>
            <a:off x="228600" y="20638"/>
            <a:ext cx="7339013" cy="1239837"/>
          </a:xfrm>
        </p:spPr>
        <p:txBody>
          <a:bodyPr>
            <a:normAutofit/>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REVIEWING THE XML FILE</a:t>
            </a:r>
          </a:p>
        </p:txBody>
      </p:sp>
      <p:sp>
        <p:nvSpPr>
          <p:cNvPr id="3" name="Content Placeholder 2">
            <a:extLst>
              <a:ext uri="{FF2B5EF4-FFF2-40B4-BE49-F238E27FC236}">
                <a16:creationId xmlns:a16="http://schemas.microsoft.com/office/drawing/2014/main" id="{BC331AC1-FFAD-435E-94CD-864290FDF0F1}"/>
              </a:ext>
            </a:extLst>
          </p:cNvPr>
          <p:cNvSpPr>
            <a:spLocks noGrp="1"/>
          </p:cNvSpPr>
          <p:nvPr>
            <p:ph idx="4294967295"/>
          </p:nvPr>
        </p:nvSpPr>
        <p:spPr>
          <a:xfrm>
            <a:off x="457200" y="1371600"/>
            <a:ext cx="8229600" cy="4525963"/>
          </a:xfrm>
        </p:spPr>
        <p:txBody>
          <a:bodyPr rtlCol="0">
            <a:normAutofit/>
          </a:bodyPr>
          <a:lstStyle/>
          <a:p>
            <a:pPr marL="0" indent="0" eaLnBrk="1" fontAlgn="auto" hangingPunct="1">
              <a:spcAft>
                <a:spcPts val="0"/>
              </a:spcAft>
              <a:buFont typeface="Arial" charset="0"/>
              <a:buNone/>
              <a:defRPr/>
            </a:pPr>
            <a:r>
              <a:rPr lang="en-US" dirty="0">
                <a:solidFill>
                  <a:schemeClr val="tx1"/>
                </a:solidFill>
                <a:latin typeface="Arial" panose="020B0604020202020204" pitchFamily="34" charset="0"/>
                <a:cs typeface="Arial" panose="020B0604020202020204" pitchFamily="34" charset="0"/>
              </a:rPr>
              <a:t>When viewing the XML file:</a:t>
            </a:r>
          </a:p>
          <a:p>
            <a:pPr eaLnBrk="1" fontAlgn="auto" hangingPunct="1">
              <a:spcAft>
                <a:spcPts val="0"/>
              </a:spcAft>
              <a:buFont typeface="Arial"/>
              <a:buChar char="•"/>
              <a:defRPr/>
            </a:pPr>
            <a:r>
              <a:rPr lang="en-US" dirty="0">
                <a:solidFill>
                  <a:schemeClr val="tx1"/>
                </a:solidFill>
                <a:latin typeface="Arial" panose="020B0604020202020204" pitchFamily="34" charset="0"/>
                <a:cs typeface="Arial" panose="020B0604020202020204" pitchFamily="34" charset="0"/>
              </a:rPr>
              <a:t>Select major areas, e.g. race code/codex #’s, penalty, if applicable, winner + his time, DSQ’s, etc., and verify their accuracy </a:t>
            </a:r>
          </a:p>
          <a:p>
            <a:pPr eaLnBrk="1" fontAlgn="auto" hangingPunct="1">
              <a:spcAft>
                <a:spcPts val="0"/>
              </a:spcAft>
              <a:buFont typeface="Arial"/>
              <a:buChar char="•"/>
              <a:defRPr/>
            </a:pPr>
            <a:r>
              <a:rPr lang="en-US" dirty="0">
                <a:solidFill>
                  <a:schemeClr val="tx1"/>
                </a:solidFill>
                <a:latin typeface="Arial" panose="020B0604020202020204" pitchFamily="34" charset="0"/>
                <a:cs typeface="Arial" panose="020B0604020202020204" pitchFamily="34" charset="0"/>
              </a:rPr>
              <a:t>If errors are found, return to the applicable input page and make corrections</a:t>
            </a:r>
          </a:p>
          <a:p>
            <a:pPr eaLnBrk="1" fontAlgn="auto" hangingPunct="1">
              <a:spcAft>
                <a:spcPts val="0"/>
              </a:spcAft>
              <a:buFont typeface="Arial"/>
              <a:buChar char="•"/>
              <a:defRPr/>
            </a:pPr>
            <a:r>
              <a:rPr lang="en-US" dirty="0">
                <a:solidFill>
                  <a:schemeClr val="tx1"/>
                </a:solidFill>
                <a:latin typeface="Arial" panose="020B0604020202020204" pitchFamily="34" charset="0"/>
                <a:cs typeface="Arial" panose="020B0604020202020204" pitchFamily="34" charset="0"/>
              </a:rPr>
              <a:t>Re-create &amp; re-verify XML file</a:t>
            </a:r>
          </a:p>
          <a:p>
            <a:pPr marL="0" indent="0" eaLnBrk="1" fontAlgn="auto" hangingPunct="1">
              <a:spcBef>
                <a:spcPts val="1200"/>
              </a:spcBef>
              <a:spcAft>
                <a:spcPts val="0"/>
              </a:spcAft>
              <a:buFont typeface="Arial" charset="0"/>
              <a:buNone/>
              <a:defRPr/>
            </a:pPr>
            <a:r>
              <a:rPr lang="en-US" sz="1800" b="1" i="1" dirty="0">
                <a:solidFill>
                  <a:srgbClr val="003399"/>
                </a:solidFill>
                <a:latin typeface="Arial" panose="020B0604020202020204" pitchFamily="34" charset="0"/>
                <a:cs typeface="Arial" panose="020B0604020202020204" pitchFamily="34" charset="0"/>
              </a:rPr>
              <a:t>Making corrections to keyed data is the recommended method. Improper editing of an XML file can damage the XML file and cause issues.</a:t>
            </a:r>
          </a:p>
        </p:txBody>
      </p:sp>
    </p:spTree>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FE9B4565-8794-4905-8C2A-4314470927FA}"/>
              </a:ext>
            </a:extLst>
          </p:cNvPr>
          <p:cNvSpPr>
            <a:spLocks noGrp="1"/>
          </p:cNvSpPr>
          <p:nvPr>
            <p:ph type="title" idx="4294967295"/>
          </p:nvPr>
        </p:nvSpPr>
        <p:spPr>
          <a:xfrm>
            <a:off x="446088" y="55563"/>
            <a:ext cx="7337425" cy="1241425"/>
          </a:xfrm>
        </p:spPr>
        <p:txBody>
          <a:bodyPr/>
          <a:lstStyle/>
          <a:p>
            <a:pPr eaLnBrk="1" hangingPunct="1">
              <a:defRPr/>
            </a:pPr>
            <a:r>
              <a:rPr lang="en-US" altLang="en-US" sz="31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SAVED &amp; LOCATED: </a:t>
            </a:r>
            <a:br>
              <a:rPr lang="en-US" altLang="en-US" sz="31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What Do I Do With It?</a:t>
            </a:r>
          </a:p>
        </p:txBody>
      </p:sp>
      <p:sp>
        <p:nvSpPr>
          <p:cNvPr id="68611" name="Content Placeholder 2">
            <a:extLst>
              <a:ext uri="{FF2B5EF4-FFF2-40B4-BE49-F238E27FC236}">
                <a16:creationId xmlns:a16="http://schemas.microsoft.com/office/drawing/2014/main" id="{88FFB21F-3D41-46BE-A680-D4503C39E545}"/>
              </a:ext>
            </a:extLst>
          </p:cNvPr>
          <p:cNvSpPr>
            <a:spLocks noGrp="1"/>
          </p:cNvSpPr>
          <p:nvPr>
            <p:ph idx="4294967295"/>
          </p:nvPr>
        </p:nvSpPr>
        <p:spPr>
          <a:xfrm>
            <a:off x="446088" y="1447800"/>
            <a:ext cx="8229600" cy="4525963"/>
          </a:xfrm>
        </p:spPr>
        <p:txBody>
          <a:bodyPr rtlCol="0">
            <a:normAutofit fontScale="77500" lnSpcReduction="20000"/>
          </a:bodyPr>
          <a:lstStyle/>
          <a:p>
            <a:pPr marL="0" indent="0" eaLnBrk="1" fontAlgn="auto" hangingPunct="1">
              <a:lnSpc>
                <a:spcPct val="110000"/>
              </a:lnSpc>
              <a:spcBef>
                <a:spcPts val="0"/>
              </a:spcBef>
              <a:spcAft>
                <a:spcPts val="0"/>
              </a:spcAft>
              <a:buFont typeface="Arial" charset="0"/>
              <a:buNone/>
              <a:defRPr/>
            </a:pPr>
            <a:r>
              <a:rPr lang="en-US" sz="2400" b="1" dirty="0">
                <a:solidFill>
                  <a:schemeClr val="tx1"/>
                </a:solidFill>
                <a:latin typeface="Arial" panose="020B0604020202020204" pitchFamily="34" charset="0"/>
                <a:cs typeface="Arial" panose="020B0604020202020204" pitchFamily="34" charset="0"/>
              </a:rPr>
              <a:t>Create email, attach and send one of the following, as required by level of event – note differences in formats:     </a:t>
            </a:r>
            <a:r>
              <a:rPr lang="en-US" b="1" dirty="0">
                <a:solidFill>
                  <a:schemeClr val="tx1"/>
                </a:solidFill>
                <a:latin typeface="Arial" panose="020B0604020202020204" pitchFamily="34" charset="0"/>
                <a:cs typeface="Arial" panose="020B0604020202020204" pitchFamily="34" charset="0"/>
              </a:rPr>
              <a:t>            </a:t>
            </a:r>
          </a:p>
          <a:p>
            <a:pPr marL="0" indent="0" eaLnBrk="1" fontAlgn="auto" hangingPunct="1">
              <a:lnSpc>
                <a:spcPct val="110000"/>
              </a:lnSpc>
              <a:spcBef>
                <a:spcPts val="1200"/>
              </a:spcBef>
              <a:spcAft>
                <a:spcPts val="0"/>
              </a:spcAft>
              <a:buFont typeface="Arial" charset="0"/>
              <a:buNone/>
              <a:defRPr/>
            </a:pPr>
            <a:r>
              <a:rPr lang="en-US" sz="2400" b="1" dirty="0">
                <a:solidFill>
                  <a:srgbClr val="003399"/>
                </a:solidFill>
                <a:latin typeface="Arial" panose="020B0604020202020204" pitchFamily="34" charset="0"/>
                <a:cs typeface="Arial" panose="020B0604020202020204" pitchFamily="34" charset="0"/>
              </a:rPr>
              <a:t>Non-FIS Event</a:t>
            </a:r>
            <a:r>
              <a:rPr lang="en-US" sz="2400" dirty="0">
                <a:solidFill>
                  <a:srgbClr val="003399"/>
                </a:solidFill>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hlinkClick r:id="rId2"/>
              </a:rPr>
              <a:t>alpineresults@usskiandsnowboard.org</a:t>
            </a:r>
            <a:r>
              <a:rPr lang="en-US" sz="2400" dirty="0">
                <a:latin typeface="Arial" panose="020B0604020202020204" pitchFamily="34" charset="0"/>
                <a:cs typeface="Arial" panose="020B0604020202020204" pitchFamily="34" charset="0"/>
              </a:rPr>
              <a:t> </a:t>
            </a:r>
          </a:p>
          <a:p>
            <a:pPr marL="0" indent="0" eaLnBrk="1" fontAlgn="auto" hangingPunct="1">
              <a:lnSpc>
                <a:spcPct val="110000"/>
              </a:lnSpc>
              <a:spcBef>
                <a:spcPct val="0"/>
              </a:spcBef>
              <a:spcAft>
                <a:spcPts val="0"/>
              </a:spcAft>
              <a:buFont typeface="Arial" charset="0"/>
              <a:buNone/>
              <a:defRPr/>
            </a:pPr>
            <a:r>
              <a:rPr lang="en-US" sz="2400" dirty="0">
                <a:latin typeface="Arial" panose="020B0604020202020204" pitchFamily="34" charset="0"/>
                <a:cs typeface="Arial" panose="020B0604020202020204" pitchFamily="34" charset="0"/>
              </a:rPr>
              <a:t>  (Use non-FIS race code as subject of email:</a:t>
            </a:r>
          </a:p>
          <a:p>
            <a:pPr marL="0" indent="0" eaLnBrk="1" fontAlgn="auto" hangingPunct="1">
              <a:lnSpc>
                <a:spcPct val="110000"/>
              </a:lnSpc>
              <a:spcBef>
                <a:spcPct val="0"/>
              </a:spcBef>
              <a:spcAft>
                <a:spcPts val="0"/>
              </a:spcAft>
              <a:buFont typeface="Arial" charset="0"/>
              <a:buNone/>
              <a:defRPr/>
            </a:pPr>
            <a:r>
              <a:rPr lang="en-US" sz="2400" i="1" dirty="0">
                <a:latin typeface="Arial" panose="020B0604020202020204" pitchFamily="34" charset="0"/>
                <a:cs typeface="Arial" panose="020B0604020202020204" pitchFamily="34" charset="0"/>
              </a:rPr>
              <a:t>  </a:t>
            </a:r>
            <a:r>
              <a:rPr lang="en-US" sz="2400" i="1" u="sng" dirty="0">
                <a:latin typeface="Arial" panose="020B0604020202020204" pitchFamily="34" charset="0"/>
                <a:cs typeface="Arial" panose="020B0604020202020204" pitchFamily="34" charset="0"/>
              </a:rPr>
              <a:t>Alpha character + 4 #’s: U0354</a:t>
            </a:r>
            <a:r>
              <a:rPr lang="en-US" sz="2400" dirty="0">
                <a:latin typeface="Arial" panose="020B0604020202020204" pitchFamily="34" charset="0"/>
                <a:cs typeface="Arial" panose="020B0604020202020204" pitchFamily="34" charset="0"/>
              </a:rPr>
              <a:t>)</a:t>
            </a:r>
          </a:p>
          <a:p>
            <a:pPr marL="0" indent="0" eaLnBrk="1" fontAlgn="auto" hangingPunct="1">
              <a:lnSpc>
                <a:spcPct val="110000"/>
              </a:lnSpc>
              <a:spcBef>
                <a:spcPts val="1200"/>
              </a:spcBef>
              <a:spcAft>
                <a:spcPts val="0"/>
              </a:spcAft>
              <a:buFont typeface="Arial" charset="0"/>
              <a:buNone/>
              <a:defRPr/>
            </a:pPr>
            <a:r>
              <a:rPr lang="en-US" sz="2400" b="1" dirty="0">
                <a:solidFill>
                  <a:srgbClr val="003399"/>
                </a:solidFill>
                <a:latin typeface="Arial" panose="020B0604020202020204" pitchFamily="34" charset="0"/>
                <a:cs typeface="Arial" panose="020B0604020202020204" pitchFamily="34" charset="0"/>
              </a:rPr>
              <a:t>FIS Event -</a:t>
            </a:r>
            <a:r>
              <a:rPr lang="en-US" sz="2400" dirty="0">
                <a:solidFill>
                  <a:srgbClr val="003399"/>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3"/>
              </a:rPr>
              <a:t>alpineresults@fisski.ch</a:t>
            </a:r>
            <a:r>
              <a:rPr lang="en-US" sz="2400" dirty="0">
                <a:latin typeface="Arial" panose="020B0604020202020204" pitchFamily="34" charset="0"/>
                <a:cs typeface="Arial" panose="020B0604020202020204" pitchFamily="34" charset="0"/>
              </a:rPr>
              <a:t>     </a:t>
            </a:r>
          </a:p>
          <a:p>
            <a:pPr marL="0" indent="0" eaLnBrk="1" fontAlgn="auto" hangingPunct="1">
              <a:lnSpc>
                <a:spcPct val="110000"/>
              </a:lnSpc>
              <a:spcBef>
                <a:spcPts val="0"/>
              </a:spcBef>
              <a:spcAft>
                <a:spcPts val="0"/>
              </a:spcAft>
              <a:buFont typeface="Arial" charset="0"/>
              <a:buNone/>
              <a:defRPr/>
            </a:pP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2"/>
              </a:rPr>
              <a:t>alpineresults@usskiandsnowboard.org</a:t>
            </a:r>
            <a:r>
              <a:rPr lang="en-US" sz="2400" dirty="0">
                <a:latin typeface="Arial" panose="020B0604020202020204" pitchFamily="34" charset="0"/>
                <a:cs typeface="Arial" panose="020B0604020202020204" pitchFamily="34" charset="0"/>
              </a:rPr>
              <a:t> </a:t>
            </a:r>
          </a:p>
          <a:p>
            <a:pPr marL="0" indent="0" eaLnBrk="1" fontAlgn="auto" hangingPunct="1">
              <a:lnSpc>
                <a:spcPct val="110000"/>
              </a:lnSpc>
              <a:spcBef>
                <a:spcPct val="0"/>
              </a:spcBef>
              <a:spcAft>
                <a:spcPts val="0"/>
              </a:spcAft>
              <a:buFont typeface="Arial" charset="0"/>
              <a:buNone/>
              <a:defRPr/>
            </a:pPr>
            <a:r>
              <a:rPr lang="en-US" sz="2400" dirty="0">
                <a:latin typeface="Arial" panose="020B0604020202020204" pitchFamily="34" charset="0"/>
                <a:cs typeface="Arial" panose="020B0604020202020204" pitchFamily="34" charset="0"/>
              </a:rPr>
              <a:t>(Use Nation + FIS codex # as subject of email: </a:t>
            </a:r>
            <a:r>
              <a:rPr lang="en-US" sz="2400" i="1" u="sng" dirty="0">
                <a:latin typeface="Arial" panose="020B0604020202020204" pitchFamily="34" charset="0"/>
                <a:cs typeface="Arial" panose="020B0604020202020204" pitchFamily="34" charset="0"/>
              </a:rPr>
              <a:t>USA1759</a:t>
            </a:r>
            <a:r>
              <a:rPr lang="en-US" sz="2400" dirty="0">
                <a:latin typeface="Arial" panose="020B0604020202020204" pitchFamily="34" charset="0"/>
                <a:cs typeface="Arial" panose="020B0604020202020204" pitchFamily="34" charset="0"/>
              </a:rPr>
              <a:t>)</a:t>
            </a:r>
          </a:p>
          <a:p>
            <a:pPr eaLnBrk="1" fontAlgn="auto" hangingPunct="1">
              <a:lnSpc>
                <a:spcPct val="110000"/>
              </a:lnSpc>
              <a:spcBef>
                <a:spcPts val="1200"/>
              </a:spcBef>
              <a:spcAft>
                <a:spcPts val="0"/>
              </a:spcAft>
              <a:buFont typeface="Arial"/>
              <a:buChar char="•"/>
              <a:defRPr/>
            </a:pPr>
            <a:r>
              <a:rPr lang="en-US" sz="2400" b="1" i="1" u="sng" dirty="0">
                <a:solidFill>
                  <a:schemeClr val="tx1"/>
                </a:solidFill>
                <a:latin typeface="Arial" panose="020B0604020202020204" pitchFamily="34" charset="0"/>
                <a:cs typeface="Arial" panose="020B0604020202020204" pitchFamily="34" charset="0"/>
              </a:rPr>
              <a:t>Attach</a:t>
            </a:r>
            <a:r>
              <a:rPr lang="en-US" sz="2400" b="1" i="1" dirty="0">
                <a:solidFill>
                  <a:schemeClr val="tx1"/>
                </a:solidFill>
                <a:latin typeface="Arial" panose="020B0604020202020204" pitchFamily="34" charset="0"/>
                <a:cs typeface="Arial" panose="020B0604020202020204" pitchFamily="34" charset="0"/>
              </a:rPr>
              <a:t> only </a:t>
            </a:r>
            <a:r>
              <a:rPr lang="en-US" sz="2400" b="1" i="1" u="sng" dirty="0">
                <a:solidFill>
                  <a:schemeClr val="tx1"/>
                </a:solidFill>
                <a:latin typeface="Arial" panose="020B0604020202020204" pitchFamily="34" charset="0"/>
                <a:cs typeface="Arial" panose="020B0604020202020204" pitchFamily="34" charset="0"/>
              </a:rPr>
              <a:t>ONE</a:t>
            </a:r>
            <a:r>
              <a:rPr lang="en-US" sz="2400" b="1" i="1" dirty="0">
                <a:solidFill>
                  <a:schemeClr val="tx1"/>
                </a:solidFill>
                <a:latin typeface="Arial" panose="020B0604020202020204" pitchFamily="34" charset="0"/>
                <a:cs typeface="Arial" panose="020B0604020202020204" pitchFamily="34" charset="0"/>
              </a:rPr>
              <a:t> XML file per transmission!</a:t>
            </a:r>
          </a:p>
          <a:p>
            <a:pPr eaLnBrk="1" fontAlgn="auto" hangingPunct="1">
              <a:lnSpc>
                <a:spcPct val="110000"/>
              </a:lnSpc>
              <a:spcBef>
                <a:spcPts val="600"/>
              </a:spcBef>
              <a:spcAft>
                <a:spcPts val="0"/>
              </a:spcAft>
              <a:buFont typeface="Arial"/>
              <a:buChar char="•"/>
              <a:defRPr/>
            </a:pPr>
            <a:r>
              <a:rPr lang="en-US" sz="2400" b="1" i="1" dirty="0">
                <a:solidFill>
                  <a:schemeClr val="tx1"/>
                </a:solidFill>
                <a:latin typeface="Arial" panose="020B0604020202020204" pitchFamily="34" charset="0"/>
                <a:cs typeface="Arial" panose="020B0604020202020204" pitchFamily="34" charset="0"/>
              </a:rPr>
              <a:t>U.S. Ski &amp; Snowboard  and FIS will each respond with either an acceptance or error report.  </a:t>
            </a:r>
          </a:p>
          <a:p>
            <a:pPr eaLnBrk="1" fontAlgn="auto" hangingPunct="1">
              <a:lnSpc>
                <a:spcPct val="110000"/>
              </a:lnSpc>
              <a:spcBef>
                <a:spcPts val="600"/>
              </a:spcBef>
              <a:spcAft>
                <a:spcPts val="0"/>
              </a:spcAft>
              <a:buFont typeface="Arial"/>
              <a:buChar char="•"/>
              <a:defRPr/>
            </a:pPr>
            <a:r>
              <a:rPr lang="en-US" sz="2400" b="1" i="1" dirty="0">
                <a:solidFill>
                  <a:schemeClr val="tx1"/>
                </a:solidFill>
                <a:latin typeface="Arial" panose="020B0604020202020204" pitchFamily="34" charset="0"/>
                <a:cs typeface="Arial" panose="020B0604020202020204" pitchFamily="34" charset="0"/>
              </a:rPr>
              <a:t>If response delayed, wait…DO NOT transmit multiple times!</a:t>
            </a:r>
          </a:p>
          <a:p>
            <a:pPr eaLnBrk="1" fontAlgn="auto" hangingPunct="1">
              <a:lnSpc>
                <a:spcPct val="110000"/>
              </a:lnSpc>
              <a:spcBef>
                <a:spcPts val="600"/>
              </a:spcBef>
              <a:spcAft>
                <a:spcPts val="0"/>
              </a:spcAft>
              <a:buFont typeface="Arial"/>
              <a:buChar char="•"/>
              <a:defRPr/>
            </a:pPr>
            <a:r>
              <a:rPr lang="en-US" sz="2400" b="1" i="1" dirty="0">
                <a:solidFill>
                  <a:schemeClr val="tx1"/>
                </a:solidFill>
                <a:latin typeface="Arial" panose="020B0604020202020204" pitchFamily="34" charset="0"/>
                <a:cs typeface="Arial" panose="020B0604020202020204" pitchFamily="34" charset="0"/>
              </a:rPr>
              <a:t>If “Include Hard Copy” not deselected, </a:t>
            </a:r>
            <a:r>
              <a:rPr lang="en-US" sz="2400" b="1" i="1" u="sng" dirty="0">
                <a:solidFill>
                  <a:schemeClr val="tx1"/>
                </a:solidFill>
                <a:latin typeface="Arial" panose="020B0604020202020204" pitchFamily="34" charset="0"/>
                <a:cs typeface="Arial" panose="020B0604020202020204" pitchFamily="34" charset="0"/>
              </a:rPr>
              <a:t>do not attach </a:t>
            </a:r>
            <a:r>
              <a:rPr lang="en-US" sz="2400" b="1" i="1" dirty="0">
                <a:solidFill>
                  <a:schemeClr val="tx1"/>
                </a:solidFill>
                <a:latin typeface="Arial" panose="020B0604020202020204" pitchFamily="34" charset="0"/>
                <a:cs typeface="Arial" panose="020B0604020202020204" pitchFamily="34" charset="0"/>
              </a:rPr>
              <a:t>the hard copy!</a:t>
            </a:r>
          </a:p>
          <a:p>
            <a:pPr marL="0" indent="0" eaLnBrk="1" fontAlgn="auto" hangingPunct="1">
              <a:spcAft>
                <a:spcPts val="0"/>
              </a:spcAft>
              <a:buFont typeface="Arial" charset="0"/>
              <a:buNone/>
              <a:defRPr/>
            </a:pPr>
            <a:endParaRPr lang="en-US" i="1" dirty="0">
              <a:solidFill>
                <a:srgbClr val="0000FF"/>
              </a:solidFill>
            </a:endParaRPr>
          </a:p>
        </p:txBody>
      </p:sp>
      <p:pic>
        <p:nvPicPr>
          <p:cNvPr id="126980" name="Picture 1" descr="Screen Clipping">
            <a:extLst>
              <a:ext uri="{FF2B5EF4-FFF2-40B4-BE49-F238E27FC236}">
                <a16:creationId xmlns:a16="http://schemas.microsoft.com/office/drawing/2014/main" id="{E7104503-FF5E-4C3C-A8B3-A766FF322C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8963" y="2582863"/>
            <a:ext cx="12096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2" descr="Screen Clipping">
            <a:extLst>
              <a:ext uri="{FF2B5EF4-FFF2-40B4-BE49-F238E27FC236}">
                <a16:creationId xmlns:a16="http://schemas.microsoft.com/office/drawing/2014/main" id="{E9CD9AA5-BCC8-468B-B003-E1EFE8E478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29438" y="3224213"/>
            <a:ext cx="1709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0AB2517E-3159-4746-B3FD-A9F8C0ED4F8C}"/>
              </a:ext>
            </a:extLst>
          </p:cNvPr>
          <p:cNvSpPr>
            <a:spLocks noGrp="1"/>
          </p:cNvSpPr>
          <p:nvPr>
            <p:ph type="title" idx="4294967295"/>
          </p:nvPr>
        </p:nvSpPr>
        <p:spPr>
          <a:xfrm>
            <a:off x="460375" y="9525"/>
            <a:ext cx="8229600" cy="773113"/>
          </a:xfrm>
        </p:spPr>
        <p:txBody>
          <a:bodyPr/>
          <a:lstStyle/>
          <a:p>
            <a:pPr eaLnBrk="1" hangingPunct="1">
              <a:defRPr/>
            </a:pPr>
            <a:r>
              <a:rPr lang="en-US" alt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emailING XML FILE FROM THE SOFTWARE</a:t>
            </a:r>
          </a:p>
        </p:txBody>
      </p:sp>
      <p:sp>
        <p:nvSpPr>
          <p:cNvPr id="128003" name="TextBox 4">
            <a:extLst>
              <a:ext uri="{FF2B5EF4-FFF2-40B4-BE49-F238E27FC236}">
                <a16:creationId xmlns:a16="http://schemas.microsoft.com/office/drawing/2014/main" id="{A7A6705C-75C1-4B8C-9A38-3EE96BFBC954}"/>
              </a:ext>
            </a:extLst>
          </p:cNvPr>
          <p:cNvSpPr txBox="1">
            <a:spLocks noChangeArrowheads="1"/>
          </p:cNvSpPr>
          <p:nvPr/>
        </p:nvSpPr>
        <p:spPr bwMode="auto">
          <a:xfrm>
            <a:off x="463550" y="5291138"/>
            <a:ext cx="7689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Arial" panose="020B0604020202020204" pitchFamily="34" charset="0"/>
                <a:cs typeface="Arial" panose="020B0604020202020204" pitchFamily="34" charset="0"/>
              </a:rPr>
              <a:t>Use only after verification of accuracy.  </a:t>
            </a:r>
          </a:p>
          <a:p>
            <a:pPr eaLnBrk="1" hangingPunct="1"/>
            <a:r>
              <a:rPr lang="en-US" altLang="en-US" b="1" i="1" dirty="0">
                <a:solidFill>
                  <a:srgbClr val="002060"/>
                </a:solidFill>
                <a:latin typeface="Arial" panose="020B0604020202020204" pitchFamily="34" charset="0"/>
                <a:cs typeface="Arial" panose="020B0604020202020204" pitchFamily="34" charset="0"/>
              </a:rPr>
              <a:t>Ski area and/or club firewalls may not allow this option.</a:t>
            </a:r>
          </a:p>
          <a:p>
            <a:pPr eaLnBrk="1" hangingPunct="1"/>
            <a:endParaRPr lang="en-US" altLang="en-US" b="1" i="1" dirty="0">
              <a:solidFill>
                <a:srgbClr val="002060"/>
              </a:solidFill>
              <a:latin typeface="Arial" panose="020B0604020202020204" pitchFamily="34" charset="0"/>
              <a:cs typeface="Arial" panose="020B0604020202020204" pitchFamily="34" charset="0"/>
            </a:endParaRPr>
          </a:p>
          <a:p>
            <a:pPr eaLnBrk="1" hangingPunct="1"/>
            <a:r>
              <a:rPr lang="en-US" altLang="en-US" b="1" i="1" dirty="0">
                <a:solidFill>
                  <a:srgbClr val="002060"/>
                </a:solidFill>
                <a:latin typeface="Arial" panose="020B0604020202020204" pitchFamily="34" charset="0"/>
                <a:cs typeface="Arial" panose="020B0604020202020204" pitchFamily="34" charset="0"/>
              </a:rPr>
              <a:t>NOTE: U.S. Ski &amp; Snowboard will accept email transmission.  </a:t>
            </a:r>
          </a:p>
        </p:txBody>
      </p:sp>
      <p:pic>
        <p:nvPicPr>
          <p:cNvPr id="3" name="Picture 2">
            <a:extLst>
              <a:ext uri="{FF2B5EF4-FFF2-40B4-BE49-F238E27FC236}">
                <a16:creationId xmlns:a16="http://schemas.microsoft.com/office/drawing/2014/main" id="{B7C571C0-039C-4074-B9E7-171469391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925965"/>
            <a:ext cx="6218459" cy="4221846"/>
          </a:xfrm>
          <a:prstGeom prst="rect">
            <a:avLst/>
          </a:prstGeom>
        </p:spPr>
      </p:pic>
    </p:spTree>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7F83EBCE-46B6-4AE5-80D3-540C14AA6CBC}"/>
              </a:ext>
            </a:extLst>
          </p:cNvPr>
          <p:cNvSpPr>
            <a:spLocks noGrp="1"/>
          </p:cNvSpPr>
          <p:nvPr>
            <p:ph type="title" idx="4294967295"/>
          </p:nvPr>
        </p:nvSpPr>
        <p:spPr>
          <a:xfrm>
            <a:off x="533400" y="34925"/>
            <a:ext cx="7339013" cy="955675"/>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IS THE XML FILE USED?</a:t>
            </a:r>
          </a:p>
        </p:txBody>
      </p:sp>
      <p:sp>
        <p:nvSpPr>
          <p:cNvPr id="109571" name="Content Placeholder 2">
            <a:extLst>
              <a:ext uri="{FF2B5EF4-FFF2-40B4-BE49-F238E27FC236}">
                <a16:creationId xmlns:a16="http://schemas.microsoft.com/office/drawing/2014/main" id="{40B016F0-F2AC-4BF6-A1AC-29DFAD829538}"/>
              </a:ext>
            </a:extLst>
          </p:cNvPr>
          <p:cNvSpPr>
            <a:spLocks noGrp="1"/>
          </p:cNvSpPr>
          <p:nvPr>
            <p:ph idx="4294967295"/>
          </p:nvPr>
        </p:nvSpPr>
        <p:spPr>
          <a:xfrm>
            <a:off x="228600" y="1095375"/>
            <a:ext cx="8229600" cy="5410200"/>
          </a:xfrm>
        </p:spPr>
        <p:txBody>
          <a:bodyPr rtlCol="0">
            <a:normAutofit fontScale="70000" lnSpcReduction="20000"/>
          </a:bodyPr>
          <a:lstStyle/>
          <a:p>
            <a:pPr eaLnBrk="1" fontAlgn="auto" hangingPunct="1">
              <a:lnSpc>
                <a:spcPct val="120000"/>
              </a:lnSpc>
              <a:spcAft>
                <a:spcPts val="0"/>
              </a:spcAft>
              <a:buFont typeface="Arial"/>
              <a:buChar char="•"/>
              <a:defRPr/>
            </a:pPr>
            <a:r>
              <a:rPr lang="en-US" altLang="en-US" sz="3000" b="1" dirty="0">
                <a:solidFill>
                  <a:srgbClr val="0070C0"/>
                </a:solidFill>
              </a:rPr>
              <a:t>Submission of race result files in XML format is required for all U.S. Ski &amp; Snowboard* and FIS events</a:t>
            </a:r>
          </a:p>
          <a:p>
            <a:pPr eaLnBrk="1" fontAlgn="auto" hangingPunct="1">
              <a:lnSpc>
                <a:spcPct val="120000"/>
              </a:lnSpc>
              <a:spcAft>
                <a:spcPts val="0"/>
              </a:spcAft>
              <a:buFont typeface="Arial"/>
              <a:buChar char="•"/>
              <a:defRPr/>
            </a:pPr>
            <a:r>
              <a:rPr lang="en-US" altLang="en-US" sz="3000" b="1" dirty="0">
                <a:solidFill>
                  <a:srgbClr val="0070C0"/>
                </a:solidFill>
              </a:rPr>
              <a:t>Electronic submission of race result files in XML format  simplifies result processing </a:t>
            </a:r>
          </a:p>
          <a:p>
            <a:pPr eaLnBrk="1" fontAlgn="auto" hangingPunct="1">
              <a:lnSpc>
                <a:spcPct val="120000"/>
              </a:lnSpc>
              <a:spcBef>
                <a:spcPts val="1800"/>
              </a:spcBef>
              <a:spcAft>
                <a:spcPts val="0"/>
              </a:spcAft>
              <a:buFont typeface="Arial"/>
              <a:buChar char="•"/>
              <a:defRPr/>
            </a:pPr>
            <a:r>
              <a:rPr lang="en-US" altLang="en-US" sz="3000" b="1" dirty="0">
                <a:solidFill>
                  <a:srgbClr val="0070C0"/>
                </a:solidFill>
              </a:rPr>
              <a:t>When an XML result file is submitted in the correct format to the correct auto-scoring system, the race results are quickly posted to the applicable websites </a:t>
            </a:r>
          </a:p>
          <a:p>
            <a:pPr eaLnBrk="1" fontAlgn="auto" hangingPunct="1">
              <a:lnSpc>
                <a:spcPct val="120000"/>
              </a:lnSpc>
              <a:spcBef>
                <a:spcPts val="1800"/>
              </a:spcBef>
              <a:spcAft>
                <a:spcPts val="0"/>
              </a:spcAft>
              <a:buFont typeface="Arial"/>
              <a:buChar char="•"/>
              <a:defRPr/>
            </a:pPr>
            <a:r>
              <a:rPr lang="en-US" altLang="en-US" sz="3000" b="1" dirty="0">
                <a:solidFill>
                  <a:srgbClr val="0070C0"/>
                </a:solidFill>
              </a:rPr>
              <a:t>Auto-scoring systems allow U.S. Ski &amp; Snowboard and FIS to publish updated Points Lists at more frequent intervals</a:t>
            </a:r>
          </a:p>
          <a:p>
            <a:pPr eaLnBrk="1" fontAlgn="auto" hangingPunct="1">
              <a:lnSpc>
                <a:spcPct val="120000"/>
              </a:lnSpc>
              <a:spcBef>
                <a:spcPts val="1800"/>
              </a:spcBef>
              <a:spcAft>
                <a:spcPts val="0"/>
              </a:spcAft>
              <a:buFont typeface="Arial"/>
              <a:buChar char="•"/>
              <a:defRPr/>
            </a:pPr>
            <a:r>
              <a:rPr lang="en-US" altLang="en-US" sz="3000" b="1" dirty="0">
                <a:solidFill>
                  <a:srgbClr val="0070C0"/>
                </a:solidFill>
              </a:rPr>
              <a:t>Updated Points Lists allow seeding that more accurately portrays an athlete’s ability</a:t>
            </a:r>
          </a:p>
          <a:p>
            <a:pPr marL="0" indent="0" eaLnBrk="1" fontAlgn="auto" hangingPunct="1">
              <a:lnSpc>
                <a:spcPct val="120000"/>
              </a:lnSpc>
              <a:spcBef>
                <a:spcPts val="1800"/>
              </a:spcBef>
              <a:spcAft>
                <a:spcPts val="0"/>
              </a:spcAft>
              <a:buFont typeface="Euphemia" panose="020B0503040102020104" pitchFamily="34" charset="0"/>
              <a:buNone/>
              <a:defRPr/>
            </a:pPr>
            <a:r>
              <a:rPr lang="en-US" altLang="en-US" sz="3000" b="1" i="1" dirty="0">
                <a:solidFill>
                  <a:srgbClr val="0070C0"/>
                </a:solidFill>
              </a:rPr>
              <a:t>* Transmittal of xml file for non-scored events is required if the OC wants them posted on the U.S. Ski &amp; Snowboard website</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E1D36-02C5-4571-ADAE-0E79494BAC54}"/>
              </a:ext>
            </a:extLst>
          </p:cNvPr>
          <p:cNvSpPr>
            <a:spLocks noGrp="1"/>
          </p:cNvSpPr>
          <p:nvPr>
            <p:ph type="title" idx="4294967295"/>
          </p:nvPr>
        </p:nvSpPr>
        <p:spPr>
          <a:xfrm>
            <a:off x="1063625" y="152400"/>
            <a:ext cx="7339013" cy="1239838"/>
          </a:xfrm>
        </p:spPr>
        <p:txBody>
          <a:bodyPr>
            <a:normAutofit/>
          </a:bodyPr>
          <a:lstStyle/>
          <a:p>
            <a:pPr eaLnBrk="1" hangingPunct="1">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a:t>
            </a:r>
            <a:b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INSTALL</a:t>
            </a:r>
          </a:p>
        </p:txBody>
      </p:sp>
      <p:pic>
        <p:nvPicPr>
          <p:cNvPr id="20483" name="Content Placeholder 3" descr="Screen Clipping">
            <a:extLst>
              <a:ext uri="{FF2B5EF4-FFF2-40B4-BE49-F238E27FC236}">
                <a16:creationId xmlns:a16="http://schemas.microsoft.com/office/drawing/2014/main" id="{B95542FC-A3DD-46C8-A3AB-A6BA0E8ABDD6}"/>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92263" y="1736725"/>
            <a:ext cx="5959475" cy="2949575"/>
          </a:xfrm>
        </p:spPr>
      </p:pic>
      <p:sp>
        <p:nvSpPr>
          <p:cNvPr id="5" name="Up Arrow 4">
            <a:extLst>
              <a:ext uri="{FF2B5EF4-FFF2-40B4-BE49-F238E27FC236}">
                <a16:creationId xmlns:a16="http://schemas.microsoft.com/office/drawing/2014/main" id="{655D845D-A57E-4F3C-98FC-A5F777583967}"/>
              </a:ext>
            </a:extLst>
          </p:cNvPr>
          <p:cNvSpPr/>
          <p:nvPr/>
        </p:nvSpPr>
        <p:spPr>
          <a:xfrm>
            <a:off x="4572000" y="4724400"/>
            <a:ext cx="160338" cy="1071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285F711-0E8B-4FE4-AEB5-402B3DC192AC}"/>
              </a:ext>
            </a:extLst>
          </p:cNvPr>
          <p:cNvSpPr>
            <a:spLocks noGrp="1"/>
          </p:cNvSpPr>
          <p:nvPr>
            <p:ph type="title" idx="4294967295"/>
          </p:nvPr>
        </p:nvSpPr>
        <p:spPr>
          <a:xfrm>
            <a:off x="304800" y="58738"/>
            <a:ext cx="7339013" cy="1008062"/>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SUGGESTIONS</a:t>
            </a:r>
          </a:p>
        </p:txBody>
      </p:sp>
      <p:sp>
        <p:nvSpPr>
          <p:cNvPr id="4" name="Content Placeholder 2">
            <a:extLst>
              <a:ext uri="{FF2B5EF4-FFF2-40B4-BE49-F238E27FC236}">
                <a16:creationId xmlns:a16="http://schemas.microsoft.com/office/drawing/2014/main" id="{23DC4139-EC85-4AF0-873F-2F0CBE1AC78D}"/>
              </a:ext>
            </a:extLst>
          </p:cNvPr>
          <p:cNvSpPr>
            <a:spLocks noGrp="1"/>
          </p:cNvSpPr>
          <p:nvPr>
            <p:ph idx="4294967295"/>
          </p:nvPr>
        </p:nvSpPr>
        <p:spPr>
          <a:xfrm>
            <a:off x="381000" y="1295400"/>
            <a:ext cx="8534400" cy="5105400"/>
          </a:xfrm>
        </p:spPr>
        <p:txBody>
          <a:bodyPr rtlCol="0">
            <a:normAutofit fontScale="85000" lnSpcReduction="10000"/>
          </a:bodyPr>
          <a:lstStyle/>
          <a:p>
            <a:pPr marL="0" indent="0" eaLnBrk="1" fontAlgn="auto" hangingPunct="1">
              <a:lnSpc>
                <a:spcPct val="120000"/>
              </a:lnSpc>
              <a:spcBef>
                <a:spcPts val="1200"/>
              </a:spcBef>
              <a:spcAft>
                <a:spcPts val="0"/>
              </a:spcAft>
              <a:buFont typeface="Arial" charset="0"/>
              <a:buNone/>
              <a:defRPr/>
            </a:pPr>
            <a:r>
              <a:rPr lang="en-US" sz="3200" b="1" dirty="0">
                <a:solidFill>
                  <a:srgbClr val="002060"/>
                </a:solidFill>
                <a:latin typeface="Arial" panose="020B0604020202020204" pitchFamily="34" charset="0"/>
                <a:cs typeface="Arial" panose="020B0604020202020204" pitchFamily="34" charset="0"/>
              </a:rPr>
              <a:t>Prior to your first event:</a:t>
            </a:r>
          </a:p>
          <a:p>
            <a:pPr eaLnBrk="1" fontAlgn="auto" hangingPunct="1">
              <a:lnSpc>
                <a:spcPct val="120000"/>
              </a:lnSpc>
              <a:spcBef>
                <a:spcPts val="1200"/>
              </a:spcBef>
              <a:spcAft>
                <a:spcPts val="0"/>
              </a:spcAft>
              <a:buFont typeface="Arial"/>
              <a:buChar char="•"/>
              <a:defRPr/>
            </a:pPr>
            <a:r>
              <a:rPr lang="en-US" sz="3200" b="1" dirty="0">
                <a:solidFill>
                  <a:srgbClr val="002060"/>
                </a:solidFill>
                <a:latin typeface="Arial" panose="020B0604020202020204" pitchFamily="34" charset="0"/>
                <a:cs typeface="Arial" panose="020B0604020202020204" pitchFamily="34" charset="0"/>
              </a:rPr>
              <a:t>Review both sections of the Race Administration Study Guide</a:t>
            </a:r>
          </a:p>
          <a:p>
            <a:pPr eaLnBrk="1" fontAlgn="auto" hangingPunct="1">
              <a:lnSpc>
                <a:spcPct val="120000"/>
              </a:lnSpc>
              <a:spcBef>
                <a:spcPts val="1200"/>
              </a:spcBef>
              <a:spcAft>
                <a:spcPts val="0"/>
              </a:spcAft>
              <a:buFont typeface="Arial"/>
              <a:buChar char="•"/>
              <a:defRPr/>
            </a:pPr>
            <a:r>
              <a:rPr lang="en-US" sz="3200" b="1" dirty="0">
                <a:solidFill>
                  <a:srgbClr val="002060"/>
                </a:solidFill>
                <a:latin typeface="Arial" panose="020B0604020202020204" pitchFamily="34" charset="0"/>
                <a:cs typeface="Arial" panose="020B0604020202020204" pitchFamily="34" charset="0"/>
              </a:rPr>
              <a:t>Review all software options</a:t>
            </a:r>
          </a:p>
          <a:p>
            <a:pPr eaLnBrk="1" fontAlgn="auto" hangingPunct="1">
              <a:lnSpc>
                <a:spcPct val="120000"/>
              </a:lnSpc>
              <a:spcBef>
                <a:spcPts val="1200"/>
              </a:spcBef>
              <a:spcAft>
                <a:spcPts val="0"/>
              </a:spcAft>
              <a:buFont typeface="Arial"/>
              <a:buChar char="•"/>
              <a:defRPr/>
            </a:pPr>
            <a:r>
              <a:rPr lang="en-US" sz="3200" b="1" dirty="0">
                <a:solidFill>
                  <a:srgbClr val="002060"/>
                </a:solidFill>
                <a:latin typeface="Arial" panose="020B0604020202020204" pitchFamily="34" charset="0"/>
                <a:cs typeface="Arial" panose="020B0604020202020204" pitchFamily="34" charset="0"/>
              </a:rPr>
              <a:t>Practice all event-related software procedures</a:t>
            </a:r>
          </a:p>
          <a:p>
            <a:pPr eaLnBrk="1" fontAlgn="auto" hangingPunct="1">
              <a:lnSpc>
                <a:spcPct val="120000"/>
              </a:lnSpc>
              <a:spcBef>
                <a:spcPts val="1200"/>
              </a:spcBef>
              <a:spcAft>
                <a:spcPts val="0"/>
              </a:spcAft>
              <a:buFont typeface="Arial"/>
              <a:buChar char="•"/>
              <a:defRPr/>
            </a:pPr>
            <a:r>
              <a:rPr lang="en-US" sz="3200" b="1" dirty="0">
                <a:solidFill>
                  <a:srgbClr val="002060"/>
                </a:solidFill>
                <a:latin typeface="Arial" panose="020B0604020202020204" pitchFamily="34" charset="0"/>
                <a:cs typeface="Arial" panose="020B0604020202020204" pitchFamily="34" charset="0"/>
              </a:rPr>
              <a:t>Establish contact with an experienced RA a/k/a    (“Dial-A-Friend”), who is willing to take the time to help you solve issues that may occur!</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creen Clipping">
            <a:extLst>
              <a:ext uri="{FF2B5EF4-FFF2-40B4-BE49-F238E27FC236}">
                <a16:creationId xmlns:a16="http://schemas.microsoft.com/office/drawing/2014/main" id="{73CD9AA3-A5F1-4D65-91F3-BF920776D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59896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Up Arrow 4">
            <a:extLst>
              <a:ext uri="{FF2B5EF4-FFF2-40B4-BE49-F238E27FC236}">
                <a16:creationId xmlns:a16="http://schemas.microsoft.com/office/drawing/2014/main" id="{617824F2-652F-40CD-8DC3-74EB97B37B55}"/>
              </a:ext>
            </a:extLst>
          </p:cNvPr>
          <p:cNvSpPr/>
          <p:nvPr/>
        </p:nvSpPr>
        <p:spPr>
          <a:xfrm>
            <a:off x="5181600" y="4721225"/>
            <a:ext cx="160338" cy="1071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4F0C65F1-2F88-427B-A329-42CF8D90356E}"/>
              </a:ext>
            </a:extLst>
          </p:cNvPr>
          <p:cNvSpPr/>
          <p:nvPr/>
        </p:nvSpPr>
        <p:spPr>
          <a:xfrm>
            <a:off x="990600" y="76200"/>
            <a:ext cx="7696200" cy="1754188"/>
          </a:xfrm>
          <a:prstGeom prst="rect">
            <a:avLst/>
          </a:prstGeom>
        </p:spPr>
        <p:txBody>
          <a:bodyPr>
            <a:spAutoFit/>
          </a:bodyPr>
          <a:lstStyle/>
          <a:p>
            <a:pPr>
              <a:defRPr/>
            </a:pPr>
            <a:r>
              <a:rPr lang="en-US" sz="36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“YES” </a:t>
            </a:r>
            <a:b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CREATE DIRECTORY AND CONTINUE INSTALLATION</a:t>
            </a:r>
            <a:endParaRPr lang="en-US" sz="36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creen Clipping">
            <a:extLst>
              <a:ext uri="{FF2B5EF4-FFF2-40B4-BE49-F238E27FC236}">
                <a16:creationId xmlns:a16="http://schemas.microsoft.com/office/drawing/2014/main" id="{AF762CA0-64CE-48BC-A9AC-472FD03EF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68463"/>
            <a:ext cx="60198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04F374E-3911-4D1F-8156-1774FE8FB36B}"/>
              </a:ext>
            </a:extLst>
          </p:cNvPr>
          <p:cNvSpPr/>
          <p:nvPr/>
        </p:nvSpPr>
        <p:spPr>
          <a:xfrm>
            <a:off x="1562100" y="381000"/>
            <a:ext cx="6896100" cy="1200150"/>
          </a:xfrm>
          <a:prstGeom prst="rect">
            <a:avLst/>
          </a:prstGeom>
        </p:spPr>
        <p:txBody>
          <a:bodyPr>
            <a:spAutoFit/>
          </a:bodyPr>
          <a:lstStyle/>
          <a:p>
            <a:pPr>
              <a:defRPr/>
            </a:pPr>
            <a:r>
              <a:rPr lang="en-US" sz="36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a:t>
            </a:r>
            <a:b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INSTALL</a:t>
            </a:r>
            <a:endParaRPr lang="en-US" sz="3600" dirty="0"/>
          </a:p>
        </p:txBody>
      </p:sp>
      <p:sp>
        <p:nvSpPr>
          <p:cNvPr id="5" name="Up Arrow 4">
            <a:extLst>
              <a:ext uri="{FF2B5EF4-FFF2-40B4-BE49-F238E27FC236}">
                <a16:creationId xmlns:a16="http://schemas.microsoft.com/office/drawing/2014/main" id="{7652D47D-3FC5-4341-BD33-5F8B3E737085}"/>
              </a:ext>
            </a:extLst>
          </p:cNvPr>
          <p:cNvSpPr/>
          <p:nvPr/>
        </p:nvSpPr>
        <p:spPr>
          <a:xfrm>
            <a:off x="4759325" y="4613275"/>
            <a:ext cx="160338" cy="1071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0EF6-0ABC-458D-9736-7B671C0B0C89}"/>
              </a:ext>
            </a:extLst>
          </p:cNvPr>
          <p:cNvSpPr>
            <a:spLocks noGrp="1"/>
          </p:cNvSpPr>
          <p:nvPr>
            <p:ph type="title" idx="4294967295"/>
          </p:nvPr>
        </p:nvSpPr>
        <p:spPr>
          <a:xfrm>
            <a:off x="790575" y="47625"/>
            <a:ext cx="7439025" cy="936625"/>
          </a:xfrm>
        </p:spPr>
        <p:txBody>
          <a:bodyPr/>
          <a:lstStyle/>
          <a:p>
            <a:pPr eaLnBrk="1" fontAlgn="auto" hangingPunct="1">
              <a:spcAft>
                <a:spcPts val="0"/>
              </a:spcAf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REQUIRED? </a:t>
            </a:r>
          </a:p>
        </p:txBody>
      </p:sp>
      <p:pic>
        <p:nvPicPr>
          <p:cNvPr id="23555" name="Content Placeholder 3" descr="Screen Clipping">
            <a:extLst>
              <a:ext uri="{FF2B5EF4-FFF2-40B4-BE49-F238E27FC236}">
                <a16:creationId xmlns:a16="http://schemas.microsoft.com/office/drawing/2014/main" id="{7294C9F9-BA08-4A02-8AB3-90789C9DF6C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86000" y="1155700"/>
            <a:ext cx="4016375" cy="3756025"/>
          </a:xfrm>
        </p:spPr>
      </p:pic>
      <p:sp>
        <p:nvSpPr>
          <p:cNvPr id="23556" name="TextBox 4">
            <a:extLst>
              <a:ext uri="{FF2B5EF4-FFF2-40B4-BE49-F238E27FC236}">
                <a16:creationId xmlns:a16="http://schemas.microsoft.com/office/drawing/2014/main" id="{F6C027F3-80B4-4857-BAF0-4E883CB2E82C}"/>
              </a:ext>
            </a:extLst>
          </p:cNvPr>
          <p:cNvSpPr txBox="1">
            <a:spLocks noChangeArrowheads="1"/>
          </p:cNvSpPr>
          <p:nvPr/>
        </p:nvSpPr>
        <p:spPr bwMode="auto">
          <a:xfrm>
            <a:off x="420688" y="5403850"/>
            <a:ext cx="8599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Key is required for computers linked to external timing device(s).  If you are only preparing race files and printing documents, you do not have to install the key driver. (Key requires payment of a fee.)</a:t>
            </a:r>
          </a:p>
        </p:txBody>
      </p:sp>
      <p:sp>
        <p:nvSpPr>
          <p:cNvPr id="6" name="Left Brace 5">
            <a:extLst>
              <a:ext uri="{FF2B5EF4-FFF2-40B4-BE49-F238E27FC236}">
                <a16:creationId xmlns:a16="http://schemas.microsoft.com/office/drawing/2014/main" id="{D668980E-293F-4927-BF63-D82C3715A3E7}"/>
              </a:ext>
            </a:extLst>
          </p:cNvPr>
          <p:cNvSpPr/>
          <p:nvPr/>
        </p:nvSpPr>
        <p:spPr>
          <a:xfrm rot="16200000">
            <a:off x="3996532" y="4580731"/>
            <a:ext cx="831850" cy="814387"/>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3558" name="TextBox 9">
            <a:extLst>
              <a:ext uri="{FF2B5EF4-FFF2-40B4-BE49-F238E27FC236}">
                <a16:creationId xmlns:a16="http://schemas.microsoft.com/office/drawing/2014/main" id="{302831F3-10AF-420E-85B4-2522BEA6BDB3}"/>
              </a:ext>
            </a:extLst>
          </p:cNvPr>
          <p:cNvSpPr txBox="1">
            <a:spLocks noChangeArrowheads="1"/>
          </p:cNvSpPr>
          <p:nvPr/>
        </p:nvSpPr>
        <p:spPr bwMode="auto">
          <a:xfrm>
            <a:off x="4705350" y="338138"/>
            <a:ext cx="335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You must select either: “</a:t>
            </a:r>
            <a:r>
              <a:rPr lang="en-US" altLang="en-US" b="1" u="sng" dirty="0">
                <a:solidFill>
                  <a:srgbClr val="0070C0"/>
                </a:solidFill>
                <a:latin typeface="Arial" panose="020B0604020202020204" pitchFamily="34" charset="0"/>
                <a:cs typeface="Arial" panose="020B0604020202020204" pitchFamily="34" charset="0"/>
              </a:rPr>
              <a:t>Yes</a:t>
            </a:r>
            <a:r>
              <a:rPr lang="en-US" altLang="en-US" b="1" dirty="0">
                <a:solidFill>
                  <a:srgbClr val="0070C0"/>
                </a:solidFill>
                <a:latin typeface="Arial" panose="020B0604020202020204" pitchFamily="34" charset="0"/>
                <a:cs typeface="Arial" panose="020B0604020202020204" pitchFamily="34" charset="0"/>
              </a:rPr>
              <a:t>” or “</a:t>
            </a:r>
            <a:r>
              <a:rPr lang="en-US" altLang="en-US" b="1" u="sng" dirty="0">
                <a:solidFill>
                  <a:srgbClr val="0070C0"/>
                </a:solidFill>
                <a:latin typeface="Arial" panose="020B0604020202020204" pitchFamily="34" charset="0"/>
                <a:cs typeface="Arial" panose="020B0604020202020204" pitchFamily="34" charset="0"/>
              </a:rPr>
              <a:t>No</a:t>
            </a:r>
            <a:r>
              <a:rPr lang="en-US" altLang="en-US" b="1" dirty="0">
                <a:solidFill>
                  <a:srgbClr val="0070C0"/>
                </a:solidFill>
                <a:latin typeface="Arial" panose="020B0604020202020204" pitchFamily="34" charset="0"/>
                <a:cs typeface="Arial" panose="020B0604020202020204" pitchFamily="34" charset="0"/>
              </a:rPr>
              <a:t>” </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FD30F66-EE4C-4A44-B8E3-F343DA278C20}"/>
              </a:ext>
            </a:extLst>
          </p:cNvPr>
          <p:cNvSpPr>
            <a:spLocks noGrp="1"/>
          </p:cNvSpPr>
          <p:nvPr>
            <p:ph type="title" idx="4294967295"/>
          </p:nvPr>
        </p:nvSpPr>
        <p:spPr>
          <a:xfrm>
            <a:off x="838200" y="152400"/>
            <a:ext cx="7339013" cy="1239838"/>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a:t>
            </a:r>
            <a:r>
              <a:rPr lang="en-US" altLang="en-US" b="1" u="sng"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YES</a:t>
            </a: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 SELECTED</a:t>
            </a:r>
          </a:p>
        </p:txBody>
      </p:sp>
      <p:pic>
        <p:nvPicPr>
          <p:cNvPr id="24579" name="Content Placeholder 2" descr="Screen Clipping">
            <a:extLst>
              <a:ext uri="{FF2B5EF4-FFF2-40B4-BE49-F238E27FC236}">
                <a16:creationId xmlns:a16="http://schemas.microsoft.com/office/drawing/2014/main" id="{C6655F6A-F554-44F2-A5B4-932F1C37512D}"/>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362200" y="1676400"/>
            <a:ext cx="4038600" cy="3741738"/>
          </a:xfrm>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A80D928-5DCD-4F74-B82E-3CE50592EC5E}"/>
              </a:ext>
            </a:extLst>
          </p:cNvPr>
          <p:cNvSpPr>
            <a:spLocks noGrp="1"/>
          </p:cNvSpPr>
          <p:nvPr>
            <p:ph type="title" idx="4294967295"/>
          </p:nvPr>
        </p:nvSpPr>
        <p:spPr>
          <a:xfrm>
            <a:off x="838200" y="152400"/>
            <a:ext cx="7339013" cy="1239838"/>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a:t>
            </a:r>
            <a:r>
              <a:rPr lang="en-US" altLang="en-US" b="1" u="sng"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a:t>
            </a: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 SELECTED</a:t>
            </a:r>
          </a:p>
        </p:txBody>
      </p:sp>
      <p:pic>
        <p:nvPicPr>
          <p:cNvPr id="25603" name="Content Placeholder 2" descr="Screen Clipping">
            <a:extLst>
              <a:ext uri="{FF2B5EF4-FFF2-40B4-BE49-F238E27FC236}">
                <a16:creationId xmlns:a16="http://schemas.microsoft.com/office/drawing/2014/main" id="{361AEE97-6336-47D4-B57E-61243DF8196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00200" y="1719263"/>
            <a:ext cx="5937250" cy="2979737"/>
          </a:xfrm>
        </p:spPr>
      </p:pic>
      <p:sp>
        <p:nvSpPr>
          <p:cNvPr id="4" name="Rectangle 3">
            <a:extLst>
              <a:ext uri="{FF2B5EF4-FFF2-40B4-BE49-F238E27FC236}">
                <a16:creationId xmlns:a16="http://schemas.microsoft.com/office/drawing/2014/main" id="{F4E00D7B-5832-44CD-891F-30560A101498}"/>
              </a:ext>
            </a:extLst>
          </p:cNvPr>
          <p:cNvSpPr/>
          <p:nvPr/>
        </p:nvSpPr>
        <p:spPr>
          <a:xfrm>
            <a:off x="609600" y="5770563"/>
            <a:ext cx="6553200" cy="585787"/>
          </a:xfrm>
          <a:prstGeom prst="rect">
            <a:avLst/>
          </a:prstGeom>
        </p:spPr>
        <p:txBody>
          <a:bodyPr>
            <a:spAutoFit/>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DONE: </a:t>
            </a:r>
            <a:r>
              <a:rPr lang="en-US" alt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 “EXIT”</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Up Arrow 4">
            <a:extLst>
              <a:ext uri="{FF2B5EF4-FFF2-40B4-BE49-F238E27FC236}">
                <a16:creationId xmlns:a16="http://schemas.microsoft.com/office/drawing/2014/main" id="{A68F2E14-45DF-4F31-9815-FDD00A935077}"/>
              </a:ext>
            </a:extLst>
          </p:cNvPr>
          <p:cNvSpPr/>
          <p:nvPr/>
        </p:nvSpPr>
        <p:spPr>
          <a:xfrm>
            <a:off x="5181600" y="4699000"/>
            <a:ext cx="160338" cy="1071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creen Clipping">
            <a:extLst>
              <a:ext uri="{FF2B5EF4-FFF2-40B4-BE49-F238E27FC236}">
                <a16:creationId xmlns:a16="http://schemas.microsoft.com/office/drawing/2014/main" id="{88FBAF9F-32A6-4C4D-AF6F-E1CC2FCF3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604361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2D0F54F-BAEB-481B-9F3D-2255D22E8D56}"/>
              </a:ext>
            </a:extLst>
          </p:cNvPr>
          <p:cNvSpPr/>
          <p:nvPr/>
        </p:nvSpPr>
        <p:spPr>
          <a:xfrm>
            <a:off x="1371600" y="304800"/>
            <a:ext cx="7467600" cy="1200150"/>
          </a:xfrm>
          <a:prstGeom prst="rect">
            <a:avLst/>
          </a:prstGeom>
        </p:spPr>
        <p:txBody>
          <a:bodyPr>
            <a:spAutoFit/>
          </a:bodyPr>
          <a:lstStyle/>
          <a:p>
            <a:pPr>
              <a:defRPr/>
            </a:pPr>
            <a:r>
              <a:rPr lang="en-US" sz="36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INSTALLATION COMPLETE.  SELECT</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“EXIT” </a:t>
            </a:r>
            <a:r>
              <a:rPr lang="en-US" sz="36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CONTINUE</a:t>
            </a:r>
            <a:endParaRPr lang="en-US" sz="3600" dirty="0"/>
          </a:p>
        </p:txBody>
      </p:sp>
      <p:sp>
        <p:nvSpPr>
          <p:cNvPr id="5" name="Up Arrow 4">
            <a:extLst>
              <a:ext uri="{FF2B5EF4-FFF2-40B4-BE49-F238E27FC236}">
                <a16:creationId xmlns:a16="http://schemas.microsoft.com/office/drawing/2014/main" id="{2AA55D89-24CA-4D67-AEE4-9C61F3E82CB2}"/>
              </a:ext>
            </a:extLst>
          </p:cNvPr>
          <p:cNvSpPr/>
          <p:nvPr/>
        </p:nvSpPr>
        <p:spPr>
          <a:xfrm>
            <a:off x="5334000" y="4572000"/>
            <a:ext cx="160338" cy="1071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240A-03C6-47FE-B026-7941719B82E8}"/>
              </a:ext>
            </a:extLst>
          </p:cNvPr>
          <p:cNvSpPr>
            <a:spLocks noGrp="1"/>
          </p:cNvSpPr>
          <p:nvPr>
            <p:ph type="title" idx="4294967295"/>
          </p:nvPr>
        </p:nvSpPr>
        <p:spPr>
          <a:xfrm>
            <a:off x="1143000" y="457200"/>
            <a:ext cx="7339013" cy="1239838"/>
          </a:xfrm>
        </p:spPr>
        <p:txBody>
          <a:bodyPr>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ICON ON YOUR DESKTOP</a:t>
            </a:r>
            <a:b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(Shortcut)</a:t>
            </a:r>
          </a:p>
        </p:txBody>
      </p:sp>
      <p:sp>
        <p:nvSpPr>
          <p:cNvPr id="21509" name="TextBox 10">
            <a:extLst>
              <a:ext uri="{FF2B5EF4-FFF2-40B4-BE49-F238E27FC236}">
                <a16:creationId xmlns:a16="http://schemas.microsoft.com/office/drawing/2014/main" id="{BF32C288-1DFD-40DB-B576-F0535703B7BD}"/>
              </a:ext>
            </a:extLst>
          </p:cNvPr>
          <p:cNvSpPr txBox="1">
            <a:spLocks noChangeArrowheads="1"/>
          </p:cNvSpPr>
          <p:nvPr/>
        </p:nvSpPr>
        <p:spPr bwMode="auto">
          <a:xfrm>
            <a:off x="1371600" y="3505200"/>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17375E"/>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17375E"/>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17375E"/>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b="1" dirty="0">
                <a:solidFill>
                  <a:srgbClr val="0070C0"/>
                </a:solidFill>
                <a:effectLst>
                  <a:outerShdw blurRad="38100" dist="38100" dir="2700000" algn="tl">
                    <a:srgbClr val="000000">
                      <a:alpha val="43137"/>
                    </a:srgbClr>
                  </a:outerShdw>
                </a:effectLst>
              </a:rPr>
              <a:t>Click icon to start the software.</a:t>
            </a:r>
          </a:p>
        </p:txBody>
      </p:sp>
      <p:pic>
        <p:nvPicPr>
          <p:cNvPr id="27652" name="Picture 3" descr="Screen Clipping">
            <a:extLst>
              <a:ext uri="{FF2B5EF4-FFF2-40B4-BE49-F238E27FC236}">
                <a16:creationId xmlns:a16="http://schemas.microsoft.com/office/drawing/2014/main" id="{7A20659D-91A2-47DF-882E-27F43363B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09800"/>
            <a:ext cx="2514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BE36E48-6634-416B-B118-C7094408716F}"/>
              </a:ext>
            </a:extLst>
          </p:cNvPr>
          <p:cNvSpPr>
            <a:spLocks noGrp="1"/>
          </p:cNvSpPr>
          <p:nvPr>
            <p:ph type="title" idx="4294967295"/>
          </p:nvPr>
        </p:nvSpPr>
        <p:spPr>
          <a:xfrm>
            <a:off x="457200" y="152400"/>
            <a:ext cx="7339013" cy="1143000"/>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CHOICE OF SOFTWARE</a:t>
            </a:r>
          </a:p>
        </p:txBody>
      </p:sp>
      <p:sp>
        <p:nvSpPr>
          <p:cNvPr id="9219" name="Content Placeholder 2">
            <a:extLst>
              <a:ext uri="{FF2B5EF4-FFF2-40B4-BE49-F238E27FC236}">
                <a16:creationId xmlns:a16="http://schemas.microsoft.com/office/drawing/2014/main" id="{DF3DC4CC-3C2B-40CF-8776-BBC0255862D9}"/>
              </a:ext>
            </a:extLst>
          </p:cNvPr>
          <p:cNvSpPr>
            <a:spLocks noGrp="1" noChangeArrowheads="1"/>
          </p:cNvSpPr>
          <p:nvPr>
            <p:ph idx="4294967295"/>
          </p:nvPr>
        </p:nvSpPr>
        <p:spPr>
          <a:xfrm>
            <a:off x="457200" y="1547813"/>
            <a:ext cx="8382000" cy="4525962"/>
          </a:xfrm>
        </p:spPr>
        <p:txBody>
          <a:bodyPr/>
          <a:lstStyle/>
          <a:p>
            <a:pPr marL="0" indent="0" eaLnBrk="1" hangingPunct="1">
              <a:buFont typeface="Arial" panose="020B0604020202020204" pitchFamily="34" charset="0"/>
              <a:buNone/>
            </a:pPr>
            <a:r>
              <a:rPr lang="en-US" altLang="en-US" dirty="0">
                <a:latin typeface="Arial" panose="020B0604020202020204" pitchFamily="34" charset="0"/>
                <a:cs typeface="Arial" panose="020B0604020202020204" pitchFamily="34" charset="0"/>
              </a:rPr>
              <a:t>There are two vendors who provide software capable of producing documents and results in the formats required by U.S. Ski &amp; Snowboard and FIS.</a:t>
            </a:r>
          </a:p>
          <a:p>
            <a:pPr marL="0" indent="0" eaLnBrk="1" hangingPunct="1">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en-US" altLang="en-US" dirty="0">
                <a:latin typeface="Arial" panose="020B0604020202020204" pitchFamily="34" charset="0"/>
                <a:cs typeface="Arial" panose="020B0604020202020204" pitchFamily="34" charset="0"/>
              </a:rPr>
              <a:t>This presentation is for Organizing Committees using:  </a:t>
            </a:r>
          </a:p>
          <a:p>
            <a:pPr marL="0" indent="0" algn="ctr" eaLnBrk="1" hangingPunct="1">
              <a:buFont typeface="Arial" panose="020B0604020202020204" pitchFamily="34" charset="0"/>
              <a:buNone/>
            </a:pPr>
            <a:r>
              <a:rPr lang="en-US" altLang="en-US" b="1" dirty="0">
                <a:solidFill>
                  <a:srgbClr val="0070C0"/>
                </a:solidFill>
                <a:latin typeface="Arial" panose="020B0604020202020204" pitchFamily="34" charset="0"/>
                <a:cs typeface="Arial" panose="020B0604020202020204" pitchFamily="34" charset="0"/>
              </a:rPr>
              <a:t>NATIONAL/FIS Software (Split Second)</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D89AD81-5D6E-4D3D-B7FF-CF47D98AA18A}"/>
              </a:ext>
            </a:extLst>
          </p:cNvPr>
          <p:cNvSpPr>
            <a:spLocks noGrp="1"/>
          </p:cNvSpPr>
          <p:nvPr>
            <p:ph type="title" idx="4294967295"/>
          </p:nvPr>
        </p:nvSpPr>
        <p:spPr>
          <a:xfrm>
            <a:off x="1052513" y="76200"/>
            <a:ext cx="7339012" cy="1239838"/>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OPENING SCREENS</a:t>
            </a:r>
          </a:p>
        </p:txBody>
      </p:sp>
      <p:sp>
        <p:nvSpPr>
          <p:cNvPr id="28675" name="TextBox 4">
            <a:extLst>
              <a:ext uri="{FF2B5EF4-FFF2-40B4-BE49-F238E27FC236}">
                <a16:creationId xmlns:a16="http://schemas.microsoft.com/office/drawing/2014/main" id="{08BBFFDC-24FC-4C1F-8F65-CBC0915CB5E1}"/>
              </a:ext>
            </a:extLst>
          </p:cNvPr>
          <p:cNvSpPr txBox="1">
            <a:spLocks noChangeArrowheads="1"/>
          </p:cNvSpPr>
          <p:nvPr/>
        </p:nvSpPr>
        <p:spPr bwMode="auto">
          <a:xfrm>
            <a:off x="407988" y="4572000"/>
            <a:ext cx="5227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Year  2018/19 is required for current season.</a:t>
            </a:r>
          </a:p>
          <a:p>
            <a:pPr eaLnBrk="1" hangingPunct="1"/>
            <a:r>
              <a:rPr lang="en-US" altLang="en-US" b="1" dirty="0">
                <a:latin typeface="Arial" panose="020B0604020202020204" pitchFamily="34" charset="0"/>
                <a:cs typeface="Arial" panose="020B0604020202020204" pitchFamily="34" charset="0"/>
              </a:rPr>
              <a:t>Note Version #, Revision # and creation date.</a:t>
            </a:r>
          </a:p>
        </p:txBody>
      </p:sp>
      <p:sp>
        <p:nvSpPr>
          <p:cNvPr id="28676" name="TextBox 4">
            <a:extLst>
              <a:ext uri="{FF2B5EF4-FFF2-40B4-BE49-F238E27FC236}">
                <a16:creationId xmlns:a16="http://schemas.microsoft.com/office/drawing/2014/main" id="{829A7E62-B925-40AF-81D8-0E93AD94EA52}"/>
              </a:ext>
            </a:extLst>
          </p:cNvPr>
          <p:cNvSpPr txBox="1">
            <a:spLocks noChangeArrowheads="1"/>
          </p:cNvSpPr>
          <p:nvPr/>
        </p:nvSpPr>
        <p:spPr bwMode="auto">
          <a:xfrm>
            <a:off x="5521325" y="5053013"/>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Select “OK” and continue</a:t>
            </a:r>
          </a:p>
        </p:txBody>
      </p:sp>
      <p:pic>
        <p:nvPicPr>
          <p:cNvPr id="3" name="Picture 2">
            <a:extLst>
              <a:ext uri="{FF2B5EF4-FFF2-40B4-BE49-F238E27FC236}">
                <a16:creationId xmlns:a16="http://schemas.microsoft.com/office/drawing/2014/main" id="{96016DDC-681A-4B21-B127-C918E0943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279" y="1619139"/>
            <a:ext cx="2789162" cy="2552921"/>
          </a:xfrm>
          <a:prstGeom prst="rect">
            <a:avLst/>
          </a:prstGeom>
        </p:spPr>
      </p:pic>
      <p:sp>
        <p:nvSpPr>
          <p:cNvPr id="11" name="Up Arrow 4">
            <a:extLst>
              <a:ext uri="{FF2B5EF4-FFF2-40B4-BE49-F238E27FC236}">
                <a16:creationId xmlns:a16="http://schemas.microsoft.com/office/drawing/2014/main" id="{ED36CD1E-F52D-4855-9184-DC2ADF732F6C}"/>
              </a:ext>
            </a:extLst>
          </p:cNvPr>
          <p:cNvSpPr/>
          <p:nvPr/>
        </p:nvSpPr>
        <p:spPr>
          <a:xfrm>
            <a:off x="6629400" y="3962400"/>
            <a:ext cx="160338" cy="1071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4">
            <a:extLst>
              <a:ext uri="{FF2B5EF4-FFF2-40B4-BE49-F238E27FC236}">
                <a16:creationId xmlns:a16="http://schemas.microsoft.com/office/drawing/2014/main" id="{9470C02E-6141-491F-8938-E64A8971E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71600"/>
            <a:ext cx="4343400" cy="3124199"/>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58E28D0-E612-4378-AB4C-D9E1495CB6F1}"/>
              </a:ext>
            </a:extLst>
          </p:cNvPr>
          <p:cNvSpPr>
            <a:spLocks noGrp="1"/>
          </p:cNvSpPr>
          <p:nvPr>
            <p:ph type="title" idx="4294967295"/>
          </p:nvPr>
        </p:nvSpPr>
        <p:spPr>
          <a:xfrm>
            <a:off x="903288" y="130175"/>
            <a:ext cx="7337425" cy="1239838"/>
          </a:xfrm>
        </p:spPr>
        <p:txBody>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Welcome to Season 2019</a:t>
            </a:r>
          </a:p>
        </p:txBody>
      </p:sp>
      <p:sp>
        <p:nvSpPr>
          <p:cNvPr id="23556" name="TextBox 4">
            <a:extLst>
              <a:ext uri="{FF2B5EF4-FFF2-40B4-BE49-F238E27FC236}">
                <a16:creationId xmlns:a16="http://schemas.microsoft.com/office/drawing/2014/main" id="{330AE6E4-C980-438B-A303-4EF13496BC7E}"/>
              </a:ext>
            </a:extLst>
          </p:cNvPr>
          <p:cNvSpPr txBox="1">
            <a:spLocks noChangeArrowheads="1"/>
          </p:cNvSpPr>
          <p:nvPr/>
        </p:nvSpPr>
        <p:spPr bwMode="auto">
          <a:xfrm>
            <a:off x="2705100" y="5210175"/>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17375E"/>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17375E"/>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17375E"/>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dirty="0">
                <a:solidFill>
                  <a:schemeClr val="tx1"/>
                </a:solidFill>
                <a:latin typeface="Comic Sans MS" panose="030F0702030302020204" pitchFamily="66" charset="0"/>
              </a:rPr>
              <a:t> </a:t>
            </a:r>
            <a:r>
              <a:rPr lang="en-US" altLang="en-US" sz="3200" b="1" dirty="0">
                <a:solidFill>
                  <a:srgbClr val="0070C0"/>
                </a:solidFill>
                <a:effectLst>
                  <a:outerShdw blurRad="38100" dist="38100" dir="2700000" algn="tl">
                    <a:srgbClr val="000000">
                      <a:alpha val="43137"/>
                    </a:srgbClr>
                  </a:outerShdw>
                </a:effectLst>
              </a:rPr>
              <a:t>Select “OK”</a:t>
            </a:r>
          </a:p>
        </p:txBody>
      </p:sp>
      <p:pic>
        <p:nvPicPr>
          <p:cNvPr id="3" name="Picture 2">
            <a:extLst>
              <a:ext uri="{FF2B5EF4-FFF2-40B4-BE49-F238E27FC236}">
                <a16:creationId xmlns:a16="http://schemas.microsoft.com/office/drawing/2014/main" id="{4DF89F7A-FAE5-43A2-9053-98BEC924C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198" y="2222643"/>
            <a:ext cx="2804403" cy="2560542"/>
          </a:xfrm>
          <a:prstGeom prst="rect">
            <a:avLst/>
          </a:prstGeom>
        </p:spPr>
      </p:pic>
      <p:sp>
        <p:nvSpPr>
          <p:cNvPr id="13" name="Up-Down Arrow 12">
            <a:extLst>
              <a:ext uri="{FF2B5EF4-FFF2-40B4-BE49-F238E27FC236}">
                <a16:creationId xmlns:a16="http://schemas.microsoft.com/office/drawing/2014/main" id="{B8ABC192-D3E3-46AB-9DDA-07A172EB9D26}"/>
              </a:ext>
            </a:extLst>
          </p:cNvPr>
          <p:cNvSpPr/>
          <p:nvPr/>
        </p:nvSpPr>
        <p:spPr>
          <a:xfrm>
            <a:off x="3848100" y="3960813"/>
            <a:ext cx="228600" cy="1295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04C96F6-8D75-4DB7-81C9-65D6C4DDD20E}"/>
              </a:ext>
            </a:extLst>
          </p:cNvPr>
          <p:cNvSpPr>
            <a:spLocks noGrp="1"/>
          </p:cNvSpPr>
          <p:nvPr>
            <p:ph type="title" idx="4294967295"/>
          </p:nvPr>
        </p:nvSpPr>
        <p:spPr>
          <a:xfrm>
            <a:off x="685800" y="90488"/>
            <a:ext cx="7339013" cy="1052512"/>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 NOTICES</a:t>
            </a:r>
          </a:p>
        </p:txBody>
      </p:sp>
      <p:pic>
        <p:nvPicPr>
          <p:cNvPr id="30723" name="Content Placeholder 2" descr="Screen Clipping">
            <a:extLst>
              <a:ext uri="{FF2B5EF4-FFF2-40B4-BE49-F238E27FC236}">
                <a16:creationId xmlns:a16="http://schemas.microsoft.com/office/drawing/2014/main" id="{3C555847-9760-4C62-B3C0-A88580D1A8A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819400" y="1441450"/>
            <a:ext cx="3314700" cy="2249488"/>
          </a:xfrm>
        </p:spPr>
      </p:pic>
      <p:sp>
        <p:nvSpPr>
          <p:cNvPr id="30724" name="TextBox 4">
            <a:extLst>
              <a:ext uri="{FF2B5EF4-FFF2-40B4-BE49-F238E27FC236}">
                <a16:creationId xmlns:a16="http://schemas.microsoft.com/office/drawing/2014/main" id="{2B9382C1-CD5B-4496-BFEB-55B73721B247}"/>
              </a:ext>
            </a:extLst>
          </p:cNvPr>
          <p:cNvSpPr txBox="1">
            <a:spLocks noChangeArrowheads="1"/>
          </p:cNvSpPr>
          <p:nvPr/>
        </p:nvSpPr>
        <p:spPr bwMode="auto">
          <a:xfrm>
            <a:off x="223838" y="3886200"/>
            <a:ext cx="88439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Arial" panose="020B0604020202020204" pitchFamily="34" charset="0"/>
                <a:cs typeface="Arial" panose="020B0604020202020204" pitchFamily="34" charset="0"/>
              </a:rPr>
              <a:t>This is the screen you will see if you already have Split Second installed on your computer and open the software for use prior to installation of a new season’s version.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During the season, this screen will be used to notify users of version updates.</a:t>
            </a:r>
          </a:p>
          <a:p>
            <a:pPr algn="ctr" eaLnBrk="1" hangingPunct="1"/>
            <a:endParaRPr lang="en-US" altLang="en-US" sz="1400" b="1" i="1" dirty="0">
              <a:solidFill>
                <a:srgbClr val="FF0000"/>
              </a:solidFill>
              <a:latin typeface="Arial" panose="020B0604020202020204" pitchFamily="34" charset="0"/>
              <a:cs typeface="Arial" panose="020B0604020202020204" pitchFamily="34" charset="0"/>
            </a:endParaRPr>
          </a:p>
          <a:p>
            <a:pPr eaLnBrk="1" hangingPunct="1"/>
            <a:r>
              <a:rPr lang="en-US" altLang="en-US" sz="1400" b="1" i="1" dirty="0">
                <a:solidFill>
                  <a:srgbClr val="003399"/>
                </a:solidFill>
                <a:latin typeface="Arial" panose="020B0604020202020204" pitchFamily="34" charset="0"/>
                <a:cs typeface="Arial" panose="020B0604020202020204" pitchFamily="34" charset="0"/>
              </a:rPr>
              <a:t>If a new version is available, changes will be listed and user will be given option to either </a:t>
            </a:r>
          </a:p>
          <a:p>
            <a:pPr eaLnBrk="1" hangingPunct="1"/>
            <a:r>
              <a:rPr lang="en-US" altLang="en-US" sz="1400" b="1" i="1" dirty="0">
                <a:solidFill>
                  <a:srgbClr val="003399"/>
                </a:solidFill>
                <a:latin typeface="Arial" panose="020B0604020202020204" pitchFamily="34" charset="0"/>
                <a:cs typeface="Arial" panose="020B0604020202020204" pitchFamily="34" charset="0"/>
              </a:rPr>
              <a:t>accept or reject the download.</a:t>
            </a:r>
          </a:p>
        </p:txBody>
      </p:sp>
      <p:sp>
        <p:nvSpPr>
          <p:cNvPr id="3" name="Left-Up Arrow 2">
            <a:extLst>
              <a:ext uri="{FF2B5EF4-FFF2-40B4-BE49-F238E27FC236}">
                <a16:creationId xmlns:a16="http://schemas.microsoft.com/office/drawing/2014/main" id="{A11E9C56-6E74-4A3B-8EB9-A766AD667E93}"/>
              </a:ext>
            </a:extLst>
          </p:cNvPr>
          <p:cNvSpPr/>
          <p:nvPr/>
        </p:nvSpPr>
        <p:spPr>
          <a:xfrm rot="10800000">
            <a:off x="1720850" y="2120900"/>
            <a:ext cx="850900" cy="1620838"/>
          </a:xfrm>
          <a:prstGeom prst="leftUpArrow">
            <a:avLst>
              <a:gd name="adj1" fmla="val 25000"/>
              <a:gd name="adj2" fmla="val 22760"/>
              <a:gd name="adj3" fmla="val 25000"/>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FB4979F-477A-4FAD-9569-D3D39668A75B}"/>
              </a:ext>
            </a:extLst>
          </p:cNvPr>
          <p:cNvSpPr>
            <a:spLocks noGrp="1"/>
          </p:cNvSpPr>
          <p:nvPr>
            <p:ph type="title" idx="4294967295"/>
          </p:nvPr>
        </p:nvSpPr>
        <p:spPr>
          <a:xfrm>
            <a:off x="457200" y="157163"/>
            <a:ext cx="8229600" cy="806450"/>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SOFTWARE</a:t>
            </a:r>
            <a:r>
              <a:rPr lang="en-US" altLang="en-US" b="1" dirty="0">
                <a:solidFill>
                  <a:srgbClr val="FF0000"/>
                </a:solidFill>
                <a:effectLst>
                  <a:outerShdw blurRad="38100" dist="38100" dir="2700000" algn="tl">
                    <a:srgbClr val="000000">
                      <a:alpha val="43137"/>
                    </a:srgbClr>
                  </a:outerShdw>
                </a:effectLst>
                <a:latin typeface="Comic Sans MS" pitchFamily="66" charset="0"/>
                <a:cs typeface="Arial" charset="0"/>
              </a:rPr>
              <a:t> </a:t>
            </a:r>
          </a:p>
        </p:txBody>
      </p:sp>
      <p:sp>
        <p:nvSpPr>
          <p:cNvPr id="31747" name="TextBox 4">
            <a:extLst>
              <a:ext uri="{FF2B5EF4-FFF2-40B4-BE49-F238E27FC236}">
                <a16:creationId xmlns:a16="http://schemas.microsoft.com/office/drawing/2014/main" id="{2F341511-CE40-40DF-8370-2A3A771FF9CF}"/>
              </a:ext>
            </a:extLst>
          </p:cNvPr>
          <p:cNvSpPr txBox="1">
            <a:spLocks noChangeArrowheads="1"/>
          </p:cNvSpPr>
          <p:nvPr/>
        </p:nvSpPr>
        <p:spPr bwMode="auto">
          <a:xfrm>
            <a:off x="609600" y="5767388"/>
            <a:ext cx="655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Notice actual location of </a:t>
            </a:r>
            <a:r>
              <a:rPr lang="en-US" altLang="en-US" b="1" u="sng" dirty="0">
                <a:solidFill>
                  <a:srgbClr val="0070C0"/>
                </a:solidFill>
                <a:latin typeface="Arial" panose="020B0604020202020204" pitchFamily="34" charset="0"/>
                <a:cs typeface="Arial" panose="020B0604020202020204" pitchFamily="34" charset="0"/>
              </a:rPr>
              <a:t>software</a:t>
            </a:r>
            <a:r>
              <a:rPr lang="en-US" altLang="en-US" b="1" dirty="0">
                <a:solidFill>
                  <a:srgbClr val="0070C0"/>
                </a:solidFill>
                <a:latin typeface="Arial" panose="020B0604020202020204" pitchFamily="34" charset="0"/>
                <a:cs typeface="Arial" panose="020B0604020202020204" pitchFamily="34" charset="0"/>
              </a:rPr>
              <a:t> and related files. </a:t>
            </a:r>
          </a:p>
          <a:p>
            <a:pPr eaLnBrk="1" hangingPunct="1"/>
            <a:r>
              <a:rPr lang="en-US" altLang="en-US" b="1" dirty="0">
                <a:solidFill>
                  <a:srgbClr val="0070C0"/>
                </a:solidFill>
                <a:latin typeface="Arial" panose="020B0604020202020204" pitchFamily="34" charset="0"/>
                <a:cs typeface="Arial" panose="020B0604020202020204" pitchFamily="34" charset="0"/>
              </a:rPr>
              <a:t>It is different than the location of the “working files”.</a:t>
            </a:r>
          </a:p>
        </p:txBody>
      </p:sp>
      <p:pic>
        <p:nvPicPr>
          <p:cNvPr id="31748" name="Picture 3" descr="Screen Clipping">
            <a:extLst>
              <a:ext uri="{FF2B5EF4-FFF2-40B4-BE49-F238E27FC236}">
                <a16:creationId xmlns:a16="http://schemas.microsoft.com/office/drawing/2014/main" id="{234D128A-3BC6-4197-BCE3-F6178B410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16000"/>
            <a:ext cx="65770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Up-Down 2">
            <a:extLst>
              <a:ext uri="{FF2B5EF4-FFF2-40B4-BE49-F238E27FC236}">
                <a16:creationId xmlns:a16="http://schemas.microsoft.com/office/drawing/2014/main" id="{9A5C9202-6874-4DB5-ABB8-89E2020D7F11}"/>
              </a:ext>
            </a:extLst>
          </p:cNvPr>
          <p:cNvSpPr/>
          <p:nvPr/>
        </p:nvSpPr>
        <p:spPr>
          <a:xfrm>
            <a:off x="1676400" y="1371600"/>
            <a:ext cx="114300" cy="4267200"/>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F96F5C4-982F-4907-933B-6B8B31C81AF0}"/>
              </a:ext>
            </a:extLst>
          </p:cNvPr>
          <p:cNvSpPr>
            <a:spLocks noGrp="1"/>
          </p:cNvSpPr>
          <p:nvPr>
            <p:ph type="title" idx="4294967295"/>
          </p:nvPr>
        </p:nvSpPr>
        <p:spPr>
          <a:xfrm>
            <a:off x="914400" y="96838"/>
            <a:ext cx="8229600" cy="817562"/>
          </a:xfrm>
        </p:spPr>
        <p:txBody>
          <a:bodyPr>
            <a:normAutofit/>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CONTENTS OF SOFTWARE</a:t>
            </a:r>
          </a:p>
        </p:txBody>
      </p:sp>
      <p:sp>
        <p:nvSpPr>
          <p:cNvPr id="32771" name="TextBox 4">
            <a:extLst>
              <a:ext uri="{FF2B5EF4-FFF2-40B4-BE49-F238E27FC236}">
                <a16:creationId xmlns:a16="http://schemas.microsoft.com/office/drawing/2014/main" id="{A959B6AB-A931-4FD8-BC36-40E0B1787347}"/>
              </a:ext>
            </a:extLst>
          </p:cNvPr>
          <p:cNvSpPr txBox="1">
            <a:spLocks noChangeArrowheads="1"/>
          </p:cNvSpPr>
          <p:nvPr/>
        </p:nvSpPr>
        <p:spPr bwMode="auto">
          <a:xfrm>
            <a:off x="376238" y="5360988"/>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Arial" panose="020B0604020202020204" pitchFamily="34" charset="0"/>
                <a:cs typeface="Arial" panose="020B0604020202020204" pitchFamily="34" charset="0"/>
              </a:rPr>
              <a:t>Notice location of “</a:t>
            </a:r>
            <a:r>
              <a:rPr lang="en-US" altLang="en-US" u="sng" dirty="0">
                <a:latin typeface="Arial" panose="020B0604020202020204" pitchFamily="34" charset="0"/>
                <a:cs typeface="Arial" panose="020B0604020202020204" pitchFamily="34" charset="0"/>
              </a:rPr>
              <a:t>working files</a:t>
            </a:r>
            <a:r>
              <a:rPr lang="en-US" altLang="en-US" dirty="0">
                <a:latin typeface="Arial" panose="020B0604020202020204" pitchFamily="34" charset="0"/>
                <a:cs typeface="Arial" panose="020B0604020202020204" pitchFamily="34" charset="0"/>
              </a:rPr>
              <a:t>”…it is different than that of the software.</a:t>
            </a:r>
          </a:p>
          <a:p>
            <a:pPr eaLnBrk="1" hangingPunct="1"/>
            <a:r>
              <a:rPr lang="en-US" altLang="en-US" i="1" dirty="0">
                <a:latin typeface="Arial" panose="020B0604020202020204" pitchFamily="34" charset="0"/>
                <a:cs typeface="Arial" panose="020B0604020202020204" pitchFamily="34" charset="0"/>
              </a:rPr>
              <a:t>Drop Down boxes will be auto-deleted on installation.  </a:t>
            </a:r>
          </a:p>
          <a:p>
            <a:pPr eaLnBrk="1" hangingPunct="1"/>
            <a:r>
              <a:rPr lang="en-US" altLang="en-US" i="1" dirty="0">
                <a:latin typeface="Arial" panose="020B0604020202020204" pitchFamily="34" charset="0"/>
                <a:cs typeface="Arial" panose="020B0604020202020204" pitchFamily="34" charset="0"/>
              </a:rPr>
              <a:t>It is recommended that all Drop Down Box(es) be regularly deleted. </a:t>
            </a:r>
          </a:p>
        </p:txBody>
      </p:sp>
      <p:pic>
        <p:nvPicPr>
          <p:cNvPr id="32772" name="Picture 2" descr="National FIS">
            <a:extLst>
              <a:ext uri="{FF2B5EF4-FFF2-40B4-BE49-F238E27FC236}">
                <a16:creationId xmlns:a16="http://schemas.microsoft.com/office/drawing/2014/main" id="{E24FB7F4-5217-4CE4-AFB0-EBECA7EF50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 y="914400"/>
            <a:ext cx="7848600"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Up-Down 5">
            <a:extLst>
              <a:ext uri="{FF2B5EF4-FFF2-40B4-BE49-F238E27FC236}">
                <a16:creationId xmlns:a16="http://schemas.microsoft.com/office/drawing/2014/main" id="{1C395344-A1D2-4645-A89C-A7918EA32E2F}"/>
              </a:ext>
            </a:extLst>
          </p:cNvPr>
          <p:cNvSpPr/>
          <p:nvPr/>
        </p:nvSpPr>
        <p:spPr>
          <a:xfrm>
            <a:off x="1447800" y="1219200"/>
            <a:ext cx="304800" cy="4114800"/>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151FAB9-10BA-4026-8F2D-7828D67752B1}"/>
              </a:ext>
            </a:extLst>
          </p:cNvPr>
          <p:cNvSpPr>
            <a:spLocks noGrp="1"/>
          </p:cNvSpPr>
          <p:nvPr>
            <p:ph type="title" idx="4294967295"/>
          </p:nvPr>
        </p:nvSpPr>
        <p:spPr>
          <a:xfrm>
            <a:off x="914400" y="103188"/>
            <a:ext cx="6172200" cy="944562"/>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SET YOUR DEFAULTS </a:t>
            </a:r>
          </a:p>
        </p:txBody>
      </p:sp>
      <p:pic>
        <p:nvPicPr>
          <p:cNvPr id="33795" name="Content Placeholder 2" descr="Screen Clipping">
            <a:extLst>
              <a:ext uri="{FF2B5EF4-FFF2-40B4-BE49-F238E27FC236}">
                <a16:creationId xmlns:a16="http://schemas.microsoft.com/office/drawing/2014/main" id="{646CC220-890D-4D4D-A099-FE5985194C5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81200" y="1587500"/>
            <a:ext cx="5419725" cy="4525963"/>
          </a:xfrm>
        </p:spPr>
      </p:pic>
      <p:sp>
        <p:nvSpPr>
          <p:cNvPr id="33796" name="TextBox 4">
            <a:extLst>
              <a:ext uri="{FF2B5EF4-FFF2-40B4-BE49-F238E27FC236}">
                <a16:creationId xmlns:a16="http://schemas.microsoft.com/office/drawing/2014/main" id="{0FEC51E5-1483-4194-87C4-181E2761CF32}"/>
              </a:ext>
            </a:extLst>
          </p:cNvPr>
          <p:cNvSpPr txBox="1">
            <a:spLocks noChangeArrowheads="1"/>
          </p:cNvSpPr>
          <p:nvPr/>
        </p:nvSpPr>
        <p:spPr bwMode="auto">
          <a:xfrm>
            <a:off x="252413" y="2971800"/>
            <a:ext cx="1612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Select “DEFAULTS”</a:t>
            </a:r>
          </a:p>
        </p:txBody>
      </p:sp>
      <p:sp>
        <p:nvSpPr>
          <p:cNvPr id="33797" name="TextBox 7">
            <a:extLst>
              <a:ext uri="{FF2B5EF4-FFF2-40B4-BE49-F238E27FC236}">
                <a16:creationId xmlns:a16="http://schemas.microsoft.com/office/drawing/2014/main" id="{8C2DDFDA-7829-4850-B2E3-F1B61CBCD3C7}"/>
              </a:ext>
            </a:extLst>
          </p:cNvPr>
          <p:cNvSpPr txBox="1">
            <a:spLocks noChangeArrowheads="1"/>
          </p:cNvSpPr>
          <p:nvPr/>
        </p:nvSpPr>
        <p:spPr bwMode="auto">
          <a:xfrm>
            <a:off x="4038600" y="941388"/>
            <a:ext cx="4895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solidFill>
                  <a:srgbClr val="0070C0"/>
                </a:solidFill>
                <a:latin typeface="Arial" panose="020B0604020202020204" pitchFamily="34" charset="0"/>
                <a:cs typeface="Arial" panose="020B0604020202020204" pitchFamily="34" charset="0"/>
              </a:rPr>
              <a:t>If this screen does not appear, “Defaults” can be accessed by selecting “EDIT”</a:t>
            </a:r>
            <a:endParaRPr lang="en-US" altLang="en-US" dirty="0">
              <a:latin typeface="Arial" panose="020B0604020202020204" pitchFamily="34" charset="0"/>
              <a:cs typeface="Arial" panose="020B0604020202020204" pitchFamily="34" charset="0"/>
            </a:endParaRPr>
          </a:p>
        </p:txBody>
      </p:sp>
      <p:sp>
        <p:nvSpPr>
          <p:cNvPr id="11" name="Left-Up Arrow 10">
            <a:extLst>
              <a:ext uri="{FF2B5EF4-FFF2-40B4-BE49-F238E27FC236}">
                <a16:creationId xmlns:a16="http://schemas.microsoft.com/office/drawing/2014/main" id="{D5E88981-3D55-4115-9737-6E8D5FA17993}"/>
              </a:ext>
            </a:extLst>
          </p:cNvPr>
          <p:cNvSpPr/>
          <p:nvPr/>
        </p:nvSpPr>
        <p:spPr>
          <a:xfrm rot="10800000">
            <a:off x="2265485" y="1312435"/>
            <a:ext cx="1752600" cy="219075"/>
          </a:xfrm>
          <a:prstGeom prst="leftUpArrow">
            <a:avLst>
              <a:gd name="adj1" fmla="val 25000"/>
              <a:gd name="adj2" fmla="val 25000"/>
              <a:gd name="adj3" fmla="val 50000"/>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7" name="Straight Arrow Connector 6">
            <a:extLst>
              <a:ext uri="{FF2B5EF4-FFF2-40B4-BE49-F238E27FC236}">
                <a16:creationId xmlns:a16="http://schemas.microsoft.com/office/drawing/2014/main" id="{8260CBE2-A561-448F-9435-648BF4A96011}"/>
              </a:ext>
            </a:extLst>
          </p:cNvPr>
          <p:cNvCxnSpPr/>
          <p:nvPr/>
        </p:nvCxnSpPr>
        <p:spPr>
          <a:xfrm>
            <a:off x="1889125" y="3462338"/>
            <a:ext cx="222567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802" name="TextBox 4">
            <a:extLst>
              <a:ext uri="{FF2B5EF4-FFF2-40B4-BE49-F238E27FC236}">
                <a16:creationId xmlns:a16="http://schemas.microsoft.com/office/drawing/2014/main" id="{C99090F8-12A2-429A-B1E0-3C0BF025018F}"/>
              </a:ext>
            </a:extLst>
          </p:cNvPr>
          <p:cNvSpPr txBox="1">
            <a:spLocks noChangeArrowheads="1"/>
          </p:cNvSpPr>
          <p:nvPr/>
        </p:nvSpPr>
        <p:spPr bwMode="auto">
          <a:xfrm>
            <a:off x="2057400" y="5122863"/>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solidFill>
                  <a:srgbClr val="003399"/>
                </a:solidFill>
                <a:latin typeface="Arial" panose="020B0604020202020204" pitchFamily="34" charset="0"/>
                <a:cs typeface="Arial" panose="020B0604020202020204" pitchFamily="34" charset="0"/>
              </a:rPr>
              <a:t>Data entered in “Defaults” is used to create </a:t>
            </a:r>
            <a:r>
              <a:rPr lang="en-US" altLang="en-US" u="sng" dirty="0">
                <a:solidFill>
                  <a:srgbClr val="003399"/>
                </a:solidFill>
                <a:latin typeface="Arial" panose="020B0604020202020204" pitchFamily="34" charset="0"/>
                <a:cs typeface="Arial" panose="020B0604020202020204" pitchFamily="34" charset="0"/>
              </a:rPr>
              <a:t>ALL</a:t>
            </a:r>
            <a:r>
              <a:rPr lang="en-US" altLang="en-US" dirty="0">
                <a:solidFill>
                  <a:srgbClr val="003399"/>
                </a:solidFill>
                <a:latin typeface="Arial" panose="020B0604020202020204" pitchFamily="34" charset="0"/>
                <a:cs typeface="Arial" panose="020B0604020202020204" pitchFamily="34" charset="0"/>
              </a:rPr>
              <a:t> your races</a:t>
            </a:r>
            <a:r>
              <a:rPr lang="en-US" altLang="en-US" dirty="0">
                <a:solidFill>
                  <a:srgbClr val="FF0000"/>
                </a:solidFill>
                <a:latin typeface="Arial" panose="020B0604020202020204" pitchFamily="34" charset="0"/>
                <a:cs typeface="Arial" panose="020B0604020202020204" pitchFamily="34" charset="0"/>
              </a:rPr>
              <a:t>.  </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92A7C7C-AA9E-4129-BC55-8C6CAE9B6320}"/>
              </a:ext>
            </a:extLst>
          </p:cNvPr>
          <p:cNvSpPr>
            <a:spLocks noGrp="1"/>
          </p:cNvSpPr>
          <p:nvPr>
            <p:ph type="title" idx="4294967295"/>
          </p:nvPr>
        </p:nvSpPr>
        <p:spPr>
          <a:xfrm>
            <a:off x="838200" y="61913"/>
            <a:ext cx="7339013" cy="928687"/>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SET</a:t>
            </a:r>
            <a:r>
              <a:rPr lang="en-US" alt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en-US" sz="3200" b="1" u="sng"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HEADER</a:t>
            </a:r>
            <a:r>
              <a:rPr lang="en-US" alt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DEFAULTS</a:t>
            </a:r>
            <a:r>
              <a:rPr lang="en-US" alt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4819" name="TextBox 4">
            <a:extLst>
              <a:ext uri="{FF2B5EF4-FFF2-40B4-BE49-F238E27FC236}">
                <a16:creationId xmlns:a16="http://schemas.microsoft.com/office/drawing/2014/main" id="{09C78E00-5812-4514-AC45-130C46B33954}"/>
              </a:ext>
            </a:extLst>
          </p:cNvPr>
          <p:cNvSpPr txBox="1">
            <a:spLocks noChangeArrowheads="1"/>
          </p:cNvSpPr>
          <p:nvPr/>
        </p:nvSpPr>
        <p:spPr bwMode="auto">
          <a:xfrm>
            <a:off x="139700" y="2239963"/>
            <a:ext cx="25273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dirty="0">
                <a:solidFill>
                  <a:srgbClr val="002060"/>
                </a:solidFill>
                <a:latin typeface="Arial" panose="020B0604020202020204" pitchFamily="34" charset="0"/>
                <a:cs typeface="Arial" panose="020B0604020202020204" pitchFamily="34" charset="0"/>
              </a:rPr>
              <a:t>State</a:t>
            </a:r>
          </a:p>
          <a:p>
            <a:pPr eaLnBrk="1" hangingPunct="1">
              <a:buFont typeface="Arial" panose="020B0604020202020204" pitchFamily="34" charset="0"/>
              <a:buChar char="•"/>
            </a:pPr>
            <a:r>
              <a:rPr lang="en-US" altLang="en-US" dirty="0">
                <a:solidFill>
                  <a:srgbClr val="002060"/>
                </a:solidFill>
                <a:latin typeface="Arial" panose="020B0604020202020204" pitchFamily="34" charset="0"/>
                <a:cs typeface="Arial" panose="020B0604020202020204" pitchFamily="34" charset="0"/>
              </a:rPr>
              <a:t>Division</a:t>
            </a:r>
          </a:p>
          <a:p>
            <a:pPr eaLnBrk="1" hangingPunct="1">
              <a:buFont typeface="Arial" panose="020B0604020202020204" pitchFamily="34" charset="0"/>
              <a:buChar char="•"/>
            </a:pPr>
            <a:r>
              <a:rPr lang="en-US" altLang="en-US" dirty="0">
                <a:solidFill>
                  <a:srgbClr val="002060"/>
                </a:solidFill>
                <a:latin typeface="Arial" panose="020B0604020202020204" pitchFamily="34" charset="0"/>
                <a:cs typeface="Arial" panose="020B0604020202020204" pitchFamily="34" charset="0"/>
              </a:rPr>
              <a:t>Club Name</a:t>
            </a:r>
          </a:p>
          <a:p>
            <a:pPr eaLnBrk="1" hangingPunct="1">
              <a:buFont typeface="Arial" panose="020B0604020202020204" pitchFamily="34" charset="0"/>
              <a:buChar char="•"/>
            </a:pPr>
            <a:r>
              <a:rPr lang="en-US" altLang="en-US" dirty="0">
                <a:solidFill>
                  <a:srgbClr val="002060"/>
                </a:solidFill>
                <a:latin typeface="Arial" panose="020B0604020202020204" pitchFamily="34" charset="0"/>
                <a:cs typeface="Arial" panose="020B0604020202020204" pitchFamily="34" charset="0"/>
              </a:rPr>
              <a:t>Ski Area Name</a:t>
            </a:r>
          </a:p>
          <a:p>
            <a:pPr eaLnBrk="1" hangingPunct="1">
              <a:buFont typeface="Arial" panose="020B0604020202020204" pitchFamily="34" charset="0"/>
              <a:buChar char="•"/>
            </a:pPr>
            <a:r>
              <a:rPr lang="en-US" altLang="en-US" dirty="0">
                <a:solidFill>
                  <a:srgbClr val="002060"/>
                </a:solidFill>
                <a:latin typeface="Arial" panose="020B0604020202020204" pitchFamily="34" charset="0"/>
                <a:cs typeface="Arial" panose="020B0604020202020204" pitchFamily="34" charset="0"/>
              </a:rPr>
              <a:t>Timing Equipment </a:t>
            </a:r>
            <a:r>
              <a:rPr lang="en-US" altLang="en-US" u="sng" dirty="0">
                <a:solidFill>
                  <a:srgbClr val="002060"/>
                </a:solidFill>
                <a:latin typeface="Arial" panose="020B0604020202020204" pitchFamily="34" charset="0"/>
                <a:cs typeface="Arial" panose="020B0604020202020204" pitchFamily="34" charset="0"/>
              </a:rPr>
              <a:t>or</a:t>
            </a:r>
          </a:p>
          <a:p>
            <a:pPr eaLnBrk="1" hangingPunct="1">
              <a:buFont typeface="Arial" panose="020B0604020202020204" pitchFamily="34" charset="0"/>
              <a:buChar char="•"/>
            </a:pPr>
            <a:r>
              <a:rPr lang="en-US" altLang="en-US" dirty="0">
                <a:solidFill>
                  <a:srgbClr val="002060"/>
                </a:solidFill>
                <a:latin typeface="Arial" panose="020B0604020202020204" pitchFamily="34" charset="0"/>
                <a:cs typeface="Arial" panose="020B0604020202020204" pitchFamily="34" charset="0"/>
              </a:rPr>
              <a:t>Timing Company Name</a:t>
            </a:r>
          </a:p>
        </p:txBody>
      </p:sp>
      <p:sp>
        <p:nvSpPr>
          <p:cNvPr id="34820" name="TextBox 5">
            <a:extLst>
              <a:ext uri="{FF2B5EF4-FFF2-40B4-BE49-F238E27FC236}">
                <a16:creationId xmlns:a16="http://schemas.microsoft.com/office/drawing/2014/main" id="{C30E283C-A725-4254-89F8-BC7FE1D4E9C7}"/>
              </a:ext>
            </a:extLst>
          </p:cNvPr>
          <p:cNvSpPr txBox="1">
            <a:spLocks noChangeArrowheads="1"/>
          </p:cNvSpPr>
          <p:nvPr/>
        </p:nvSpPr>
        <p:spPr bwMode="auto">
          <a:xfrm>
            <a:off x="7535863" y="1995488"/>
            <a:ext cx="1581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3399"/>
                </a:solidFill>
                <a:latin typeface="Arial" panose="020B0604020202020204" pitchFamily="34" charset="0"/>
                <a:cs typeface="Arial" panose="020B0604020202020204" pitchFamily="34" charset="0"/>
              </a:rPr>
              <a:t>Only used to change nation where event is staged</a:t>
            </a:r>
          </a:p>
        </p:txBody>
      </p:sp>
      <p:sp>
        <p:nvSpPr>
          <p:cNvPr id="34821" name="TextBox 8">
            <a:extLst>
              <a:ext uri="{FF2B5EF4-FFF2-40B4-BE49-F238E27FC236}">
                <a16:creationId xmlns:a16="http://schemas.microsoft.com/office/drawing/2014/main" id="{E63C0E29-C713-49F5-824A-AA5ACF9F66E1}"/>
              </a:ext>
            </a:extLst>
          </p:cNvPr>
          <p:cNvSpPr txBox="1">
            <a:spLocks noChangeArrowheads="1"/>
          </p:cNvSpPr>
          <p:nvPr/>
        </p:nvSpPr>
        <p:spPr bwMode="auto">
          <a:xfrm>
            <a:off x="139700" y="5313363"/>
            <a:ext cx="1536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00FF"/>
                </a:solidFill>
                <a:latin typeface="Arial" panose="020B0604020202020204" pitchFamily="34" charset="0"/>
                <a:cs typeface="Arial" panose="020B0604020202020204" pitchFamily="34" charset="0"/>
              </a:rPr>
              <a:t>Select “OK” to continue</a:t>
            </a:r>
          </a:p>
        </p:txBody>
      </p:sp>
      <p:pic>
        <p:nvPicPr>
          <p:cNvPr id="34822" name="Picture 2" descr="Screen Clipping">
            <a:extLst>
              <a:ext uri="{FF2B5EF4-FFF2-40B4-BE49-F238E27FC236}">
                <a16:creationId xmlns:a16="http://schemas.microsoft.com/office/drawing/2014/main" id="{5EB57AEB-D7A5-46FC-B2A1-1C3963163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563" y="1295400"/>
            <a:ext cx="50673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6CE234CC-4172-45C5-BFAF-23880AF66061}"/>
              </a:ext>
            </a:extLst>
          </p:cNvPr>
          <p:cNvCxnSpPr/>
          <p:nvPr/>
        </p:nvCxnSpPr>
        <p:spPr>
          <a:xfrm>
            <a:off x="6096000" y="2286000"/>
            <a:ext cx="143986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0C4DAD8-4179-4798-9D91-DF2A1B81AE39}"/>
              </a:ext>
            </a:extLst>
          </p:cNvPr>
          <p:cNvCxnSpPr/>
          <p:nvPr/>
        </p:nvCxnSpPr>
        <p:spPr>
          <a:xfrm>
            <a:off x="1600200" y="5486400"/>
            <a:ext cx="2178050" cy="1111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1DBB98B-F865-481C-A2A0-41AA4023B3DE}"/>
              </a:ext>
            </a:extLst>
          </p:cNvPr>
          <p:cNvSpPr>
            <a:spLocks noGrp="1"/>
          </p:cNvSpPr>
          <p:nvPr>
            <p:ph type="title" idx="4294967295"/>
          </p:nvPr>
        </p:nvSpPr>
        <p:spPr>
          <a:xfrm>
            <a:off x="304800" y="152400"/>
            <a:ext cx="8229600" cy="715963"/>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DEFAULTS:</a:t>
            </a:r>
            <a:r>
              <a:rPr lang="en-US" alt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en-US" sz="3200" b="1" u="sng"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FACTORS/LISTS</a:t>
            </a:r>
            <a:r>
              <a:rPr lang="en-US" alt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35843" name="Content Placeholder 2" descr="Screen Clipping">
            <a:extLst>
              <a:ext uri="{FF2B5EF4-FFF2-40B4-BE49-F238E27FC236}">
                <a16:creationId xmlns:a16="http://schemas.microsoft.com/office/drawing/2014/main" id="{56B9E142-8C1A-4670-9C9C-AD1ADED32CE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090738" y="981075"/>
            <a:ext cx="5076825" cy="4457700"/>
          </a:xfrm>
        </p:spPr>
      </p:pic>
      <p:sp>
        <p:nvSpPr>
          <p:cNvPr id="35844" name="TextBox 6">
            <a:extLst>
              <a:ext uri="{FF2B5EF4-FFF2-40B4-BE49-F238E27FC236}">
                <a16:creationId xmlns:a16="http://schemas.microsoft.com/office/drawing/2014/main" id="{D333BE8F-2BC5-4858-AAC9-21BC8F256D65}"/>
              </a:ext>
            </a:extLst>
          </p:cNvPr>
          <p:cNvSpPr txBox="1">
            <a:spLocks noChangeArrowheads="1"/>
          </p:cNvSpPr>
          <p:nvPr/>
        </p:nvSpPr>
        <p:spPr bwMode="auto">
          <a:xfrm>
            <a:off x="495300" y="5589588"/>
            <a:ext cx="826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3399"/>
                </a:solidFill>
                <a:latin typeface="Arial" panose="020B0604020202020204" pitchFamily="34" charset="0"/>
                <a:cs typeface="Arial" panose="020B0604020202020204" pitchFamily="34" charset="0"/>
              </a:rPr>
              <a:t>Verify your defaults, e.g. Factors/Max Seed Points at the beginning of every season.  Category Adders may change; Points Lists will change.</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EA9D321-18EE-4A4C-B9C5-ECAF8B3E78DE}"/>
              </a:ext>
            </a:extLst>
          </p:cNvPr>
          <p:cNvSpPr>
            <a:spLocks noGrp="1"/>
          </p:cNvSpPr>
          <p:nvPr>
            <p:ph type="title" idx="4294967295"/>
          </p:nvPr>
        </p:nvSpPr>
        <p:spPr>
          <a:xfrm>
            <a:off x="685800" y="152400"/>
            <a:ext cx="7339013" cy="990600"/>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POINTS LISTS - Defaults</a:t>
            </a:r>
          </a:p>
        </p:txBody>
      </p:sp>
      <p:sp>
        <p:nvSpPr>
          <p:cNvPr id="36868" name="TextBox 5">
            <a:extLst>
              <a:ext uri="{FF2B5EF4-FFF2-40B4-BE49-F238E27FC236}">
                <a16:creationId xmlns:a16="http://schemas.microsoft.com/office/drawing/2014/main" id="{BE399119-8A72-41A6-BC71-F1973232F76F}"/>
              </a:ext>
            </a:extLst>
          </p:cNvPr>
          <p:cNvSpPr txBox="1">
            <a:spLocks noChangeArrowheads="1"/>
          </p:cNvSpPr>
          <p:nvPr/>
        </p:nvSpPr>
        <p:spPr bwMode="auto">
          <a:xfrm>
            <a:off x="6030913" y="3933825"/>
            <a:ext cx="2947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Arial" panose="020B0604020202020204" pitchFamily="34" charset="0"/>
                <a:cs typeface="Arial" panose="020B0604020202020204" pitchFamily="34" charset="0"/>
              </a:rPr>
              <a:t>Using the “default” page to load Points Lists. </a:t>
            </a:r>
          </a:p>
          <a:p>
            <a:pPr eaLnBrk="1" hangingPunct="1"/>
            <a:r>
              <a:rPr lang="en-US" altLang="en-US" dirty="0">
                <a:latin typeface="Arial" panose="020B0604020202020204" pitchFamily="34" charset="0"/>
                <a:cs typeface="Arial" panose="020B0604020202020204" pitchFamily="34" charset="0"/>
              </a:rPr>
              <a:t>(Must be online to use this option!)</a:t>
            </a:r>
          </a:p>
        </p:txBody>
      </p:sp>
      <p:pic>
        <p:nvPicPr>
          <p:cNvPr id="3" name="Picture 2">
            <a:extLst>
              <a:ext uri="{FF2B5EF4-FFF2-40B4-BE49-F238E27FC236}">
                <a16:creationId xmlns:a16="http://schemas.microsoft.com/office/drawing/2014/main" id="{B4C84A08-D7FD-418B-9002-052091D9D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0"/>
            <a:ext cx="5082980" cy="4419983"/>
          </a:xfrm>
          <a:prstGeom prst="rect">
            <a:avLst/>
          </a:prstGeom>
        </p:spPr>
      </p:pic>
      <p:sp>
        <p:nvSpPr>
          <p:cNvPr id="8" name="Left-Right Arrow 7">
            <a:extLst>
              <a:ext uri="{FF2B5EF4-FFF2-40B4-BE49-F238E27FC236}">
                <a16:creationId xmlns:a16="http://schemas.microsoft.com/office/drawing/2014/main" id="{D8481124-0499-41F8-9935-05A2D0D54C96}"/>
              </a:ext>
            </a:extLst>
          </p:cNvPr>
          <p:cNvSpPr/>
          <p:nvPr/>
        </p:nvSpPr>
        <p:spPr>
          <a:xfrm>
            <a:off x="4354513" y="4533900"/>
            <a:ext cx="16764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9320D92-72AC-43C4-A2D6-6D3CC37F4ECA}"/>
              </a:ext>
            </a:extLst>
          </p:cNvPr>
          <p:cNvSpPr>
            <a:spLocks noGrp="1"/>
          </p:cNvSpPr>
          <p:nvPr>
            <p:ph type="title" idx="4294967295"/>
          </p:nvPr>
        </p:nvSpPr>
        <p:spPr>
          <a:xfrm>
            <a:off x="381000" y="274638"/>
            <a:ext cx="8763000" cy="792162"/>
          </a:xfrm>
        </p:spPr>
        <p:txBody>
          <a:bodyPr/>
          <a:lstStyle/>
          <a:p>
            <a:pPr eaLnBrk="1" hangingPunct="1">
              <a:defRPr/>
            </a:pPr>
            <a:r>
              <a:rPr lang="en-US" altLang="en-US" sz="3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OPTIONS: </a:t>
            </a:r>
            <a:r>
              <a:rPr lang="en-US" altLang="en-US" sz="3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LOADING POINTS LISTS</a:t>
            </a:r>
          </a:p>
        </p:txBody>
      </p:sp>
      <p:sp>
        <p:nvSpPr>
          <p:cNvPr id="37891" name="TextBox 8">
            <a:extLst>
              <a:ext uri="{FF2B5EF4-FFF2-40B4-BE49-F238E27FC236}">
                <a16:creationId xmlns:a16="http://schemas.microsoft.com/office/drawing/2014/main" id="{9A46FF79-F3B5-4DC3-9182-53F51C3C54C8}"/>
              </a:ext>
            </a:extLst>
          </p:cNvPr>
          <p:cNvSpPr txBox="1">
            <a:spLocks noChangeArrowheads="1"/>
          </p:cNvSpPr>
          <p:nvPr/>
        </p:nvSpPr>
        <p:spPr bwMode="auto">
          <a:xfrm>
            <a:off x="127000" y="1441450"/>
            <a:ext cx="189388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600"/>
              </a:spcBef>
              <a:buFont typeface="Arial" panose="020B0604020202020204" pitchFamily="34" charset="0"/>
              <a:buChar char="•"/>
            </a:pPr>
            <a:r>
              <a:rPr lang="en-US" altLang="en-US" b="1" dirty="0">
                <a:solidFill>
                  <a:srgbClr val="0070C0"/>
                </a:solidFill>
                <a:latin typeface="Arial" panose="020B0604020202020204" pitchFamily="34" charset="0"/>
                <a:cs typeface="Arial" panose="020B0604020202020204" pitchFamily="34" charset="0"/>
              </a:rPr>
              <a:t>U.S. Ski &amp; Snowboard website</a:t>
            </a:r>
          </a:p>
          <a:p>
            <a:pPr eaLnBrk="1" hangingPunct="1">
              <a:spcBef>
                <a:spcPts val="600"/>
              </a:spcBef>
              <a:buFont typeface="Arial" panose="020B0604020202020204" pitchFamily="34" charset="0"/>
              <a:buChar char="•"/>
            </a:pPr>
            <a:r>
              <a:rPr lang="en-US" altLang="en-US" b="1" dirty="0">
                <a:solidFill>
                  <a:srgbClr val="0070C0"/>
                </a:solidFill>
                <a:latin typeface="Arial" panose="020B0604020202020204" pitchFamily="34" charset="0"/>
                <a:cs typeface="Arial" panose="020B0604020202020204" pitchFamily="34" charset="0"/>
              </a:rPr>
              <a:t>Split Second backup location</a:t>
            </a:r>
          </a:p>
          <a:p>
            <a:pPr eaLnBrk="1" hangingPunct="1">
              <a:spcBef>
                <a:spcPts val="600"/>
              </a:spcBef>
              <a:buFont typeface="Arial" panose="020B0604020202020204" pitchFamily="34" charset="0"/>
              <a:buChar char="•"/>
            </a:pPr>
            <a:r>
              <a:rPr lang="en-US" altLang="en-US" b="1" dirty="0">
                <a:solidFill>
                  <a:srgbClr val="0070C0"/>
                </a:solidFill>
                <a:latin typeface="Arial" panose="020B0604020202020204" pitchFamily="34" charset="0"/>
                <a:cs typeface="Arial" panose="020B0604020202020204" pitchFamily="34" charset="0"/>
              </a:rPr>
              <a:t>ACA = Canadian Points for Canadian events</a:t>
            </a:r>
          </a:p>
          <a:p>
            <a:pPr eaLnBrk="1" hangingPunct="1">
              <a:spcBef>
                <a:spcPts val="600"/>
              </a:spcBef>
              <a:buFont typeface="Arial" panose="020B0604020202020204" pitchFamily="34" charset="0"/>
              <a:buChar char="•"/>
            </a:pPr>
            <a:r>
              <a:rPr lang="en-US" altLang="en-US" b="1" dirty="0">
                <a:solidFill>
                  <a:srgbClr val="0070C0"/>
                </a:solidFill>
                <a:latin typeface="Arial" panose="020B0604020202020204" pitchFamily="34" charset="0"/>
                <a:cs typeface="Arial" panose="020B0604020202020204" pitchFamily="34" charset="0"/>
              </a:rPr>
              <a:t>Load lists saved to hard drive</a:t>
            </a:r>
          </a:p>
        </p:txBody>
      </p:sp>
      <p:sp>
        <p:nvSpPr>
          <p:cNvPr id="37892" name="TextBox 9">
            <a:extLst>
              <a:ext uri="{FF2B5EF4-FFF2-40B4-BE49-F238E27FC236}">
                <a16:creationId xmlns:a16="http://schemas.microsoft.com/office/drawing/2014/main" id="{352A345C-10AF-47B6-A703-DF8A2A94E181}"/>
              </a:ext>
            </a:extLst>
          </p:cNvPr>
          <p:cNvSpPr txBox="1">
            <a:spLocks noChangeArrowheads="1"/>
          </p:cNvSpPr>
          <p:nvPr/>
        </p:nvSpPr>
        <p:spPr bwMode="auto">
          <a:xfrm>
            <a:off x="7224713" y="2590800"/>
            <a:ext cx="1878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Make selection and click “OK”</a:t>
            </a:r>
          </a:p>
        </p:txBody>
      </p:sp>
      <p:pic>
        <p:nvPicPr>
          <p:cNvPr id="3" name="Picture 2">
            <a:extLst>
              <a:ext uri="{FF2B5EF4-FFF2-40B4-BE49-F238E27FC236}">
                <a16:creationId xmlns:a16="http://schemas.microsoft.com/office/drawing/2014/main" id="{36F38D01-F07C-47BB-AC12-77CB7D0CB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275337"/>
            <a:ext cx="5060118" cy="4366638"/>
          </a:xfrm>
          <a:prstGeom prst="rect">
            <a:avLst/>
          </a:prstGeom>
        </p:spPr>
      </p:pic>
      <p:cxnSp>
        <p:nvCxnSpPr>
          <p:cNvPr id="12" name="Straight Arrow Connector 11">
            <a:extLst>
              <a:ext uri="{FF2B5EF4-FFF2-40B4-BE49-F238E27FC236}">
                <a16:creationId xmlns:a16="http://schemas.microsoft.com/office/drawing/2014/main" id="{8DCAE26A-4D78-4FFF-8BF7-F1C40BDEA9FE}"/>
              </a:ext>
            </a:extLst>
          </p:cNvPr>
          <p:cNvCxnSpPr/>
          <p:nvPr/>
        </p:nvCxnSpPr>
        <p:spPr>
          <a:xfrm flipV="1">
            <a:off x="4275138" y="3124200"/>
            <a:ext cx="2819400" cy="9937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2838346-98B7-4A12-97E0-E220D0755FC4}"/>
              </a:ext>
            </a:extLst>
          </p:cNvPr>
          <p:cNvSpPr>
            <a:spLocks noGrp="1"/>
          </p:cNvSpPr>
          <p:nvPr>
            <p:ph type="title" idx="4294967295"/>
          </p:nvPr>
        </p:nvSpPr>
        <p:spPr>
          <a:xfrm>
            <a:off x="1143000" y="117475"/>
            <a:ext cx="8229600" cy="760413"/>
          </a:xfrm>
        </p:spPr>
        <p:txBody>
          <a:bodyPr>
            <a:normAutofit/>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RESULT SOFTWARE</a:t>
            </a:r>
          </a:p>
        </p:txBody>
      </p:sp>
      <p:sp>
        <p:nvSpPr>
          <p:cNvPr id="10243" name="TextBox 1">
            <a:extLst>
              <a:ext uri="{FF2B5EF4-FFF2-40B4-BE49-F238E27FC236}">
                <a16:creationId xmlns:a16="http://schemas.microsoft.com/office/drawing/2014/main" id="{6485F88A-FDA6-4C96-A6F5-A93CEE3F7F8A}"/>
              </a:ext>
            </a:extLst>
          </p:cNvPr>
          <p:cNvSpPr txBox="1">
            <a:spLocks noChangeArrowheads="1"/>
          </p:cNvSpPr>
          <p:nvPr/>
        </p:nvSpPr>
        <p:spPr bwMode="auto">
          <a:xfrm>
            <a:off x="762000" y="5552802"/>
            <a:ext cx="861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Arial" panose="020B0604020202020204" pitchFamily="34" charset="0"/>
                <a:cs typeface="Arial" panose="020B0604020202020204" pitchFamily="34" charset="0"/>
              </a:rPr>
              <a:t>Access </a:t>
            </a:r>
            <a:r>
              <a:rPr lang="en-US" altLang="en-US" b="1" dirty="0">
                <a:solidFill>
                  <a:srgbClr val="003399"/>
                </a:solidFill>
                <a:latin typeface="Arial" panose="020B0604020202020204" pitchFamily="34" charset="0"/>
                <a:cs typeface="Arial" panose="020B0604020202020204" pitchFamily="34" charset="0"/>
              </a:rPr>
              <a:t>splitsecond</a:t>
            </a:r>
            <a:r>
              <a:rPr lang="en-US" altLang="en-US" b="1" dirty="0">
                <a:latin typeface="Arial" panose="020B0604020202020204" pitchFamily="34" charset="0"/>
                <a:cs typeface="Arial" panose="020B0604020202020204" pitchFamily="34" charset="0"/>
              </a:rPr>
              <a:t>.com </a:t>
            </a:r>
            <a:r>
              <a:rPr lang="en-US" altLang="en-US" dirty="0">
                <a:latin typeface="Arial" panose="020B0604020202020204" pitchFamily="34" charset="0"/>
                <a:cs typeface="Arial" panose="020B0604020202020204" pitchFamily="34" charset="0"/>
              </a:rPr>
              <a:t>or  </a:t>
            </a:r>
            <a:r>
              <a:rPr lang="en-US" altLang="en-US" b="1" dirty="0">
                <a:solidFill>
                  <a:srgbClr val="003399"/>
                </a:solidFill>
                <a:latin typeface="Arial" panose="020B0604020202020204" pitchFamily="34" charset="0"/>
                <a:cs typeface="Arial" panose="020B0604020202020204" pitchFamily="34" charset="0"/>
              </a:rPr>
              <a:t>vola.fr/en/timing/logiciels/suite-</a:t>
            </a:r>
            <a:r>
              <a:rPr lang="en-US" altLang="en-US" b="1" dirty="0" err="1">
                <a:solidFill>
                  <a:srgbClr val="003399"/>
                </a:solidFill>
                <a:latin typeface="Arial" panose="020B0604020202020204" pitchFamily="34" charset="0"/>
                <a:cs typeface="Arial" panose="020B0604020202020204" pitchFamily="34" charset="0"/>
              </a:rPr>
              <a:t>skialp</a:t>
            </a:r>
            <a:r>
              <a:rPr lang="en-US" altLang="en-US" b="1" dirty="0">
                <a:solidFill>
                  <a:srgbClr val="003399"/>
                </a:solidFill>
                <a:latin typeface="Arial" panose="020B0604020202020204" pitchFamily="34" charset="0"/>
                <a:cs typeface="Arial" panose="020B0604020202020204" pitchFamily="34" charset="0"/>
              </a:rPr>
              <a:t>  </a:t>
            </a:r>
          </a:p>
        </p:txBody>
      </p:sp>
      <p:sp>
        <p:nvSpPr>
          <p:cNvPr id="10244" name="TextBox 4">
            <a:extLst>
              <a:ext uri="{FF2B5EF4-FFF2-40B4-BE49-F238E27FC236}">
                <a16:creationId xmlns:a16="http://schemas.microsoft.com/office/drawing/2014/main" id="{8F0E7EEB-872E-4E61-B32B-F3B122B0FD96}"/>
              </a:ext>
            </a:extLst>
          </p:cNvPr>
          <p:cNvSpPr txBox="1">
            <a:spLocks noChangeArrowheads="1"/>
          </p:cNvSpPr>
          <p:nvPr/>
        </p:nvSpPr>
        <p:spPr bwMode="auto">
          <a:xfrm>
            <a:off x="0" y="821810"/>
            <a:ext cx="922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3399"/>
                </a:solidFill>
                <a:latin typeface="Calibri" panose="020F0502020204030204" pitchFamily="34" charset="0"/>
                <a:cs typeface="Arial" panose="020B0604020202020204" pitchFamily="34" charset="0"/>
              </a:rPr>
              <a:t>usskiandsnowboard.org/sport-development/officials-development/timing-race-administration</a:t>
            </a:r>
            <a:endParaRPr lang="en-US" altLang="en-US" dirty="0">
              <a:solidFill>
                <a:srgbClr val="003399"/>
              </a:solidFill>
              <a:latin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2DE0FB4-6238-4268-9A16-2DC7398D3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7162800" cy="3581400"/>
          </a:xfrm>
          <a:prstGeom prst="rect">
            <a:avLst/>
          </a:prstGeom>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269746D9-A620-4613-BC01-5A5ED72BD9C5}"/>
              </a:ext>
            </a:extLst>
          </p:cNvPr>
          <p:cNvSpPr>
            <a:spLocks noGrp="1"/>
          </p:cNvSpPr>
          <p:nvPr>
            <p:ph type="title" idx="4294967295"/>
          </p:nvPr>
        </p:nvSpPr>
        <p:spPr>
          <a:xfrm>
            <a:off x="457200" y="228600"/>
            <a:ext cx="7339013" cy="889000"/>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ONLINE OPTION</a:t>
            </a:r>
          </a:p>
        </p:txBody>
      </p:sp>
      <p:sp>
        <p:nvSpPr>
          <p:cNvPr id="38915" name="TextBox 5">
            <a:extLst>
              <a:ext uri="{FF2B5EF4-FFF2-40B4-BE49-F238E27FC236}">
                <a16:creationId xmlns:a16="http://schemas.microsoft.com/office/drawing/2014/main" id="{7569E8ED-11E2-4185-B00A-5B25DB4BC2D5}"/>
              </a:ext>
            </a:extLst>
          </p:cNvPr>
          <p:cNvSpPr txBox="1">
            <a:spLocks noChangeArrowheads="1"/>
          </p:cNvSpPr>
          <p:nvPr/>
        </p:nvSpPr>
        <p:spPr bwMode="auto">
          <a:xfrm>
            <a:off x="304800" y="5672138"/>
            <a:ext cx="8642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000" b="1" dirty="0">
                <a:solidFill>
                  <a:srgbClr val="002060"/>
                </a:solidFill>
                <a:latin typeface="Arial" panose="020B0604020202020204" pitchFamily="34" charset="0"/>
                <a:cs typeface="Arial" panose="020B0604020202020204" pitchFamily="34" charset="0"/>
              </a:rPr>
              <a:t>Software connects to U.S. Ski &amp; Snowboard FTP site for retrieval and download.</a:t>
            </a:r>
          </a:p>
        </p:txBody>
      </p:sp>
      <p:pic>
        <p:nvPicPr>
          <p:cNvPr id="3" name="Picture 2">
            <a:extLst>
              <a:ext uri="{FF2B5EF4-FFF2-40B4-BE49-F238E27FC236}">
                <a16:creationId xmlns:a16="http://schemas.microsoft.com/office/drawing/2014/main" id="{0F7274DE-9712-4C4B-AAE6-5094479E7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085362"/>
            <a:ext cx="5067739" cy="4435224"/>
          </a:xfrm>
          <a:prstGeom prst="rect">
            <a:avLst/>
          </a:prstGeom>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A76372F-4EF0-4B0E-9E30-8A4F05C732AC}"/>
              </a:ext>
            </a:extLst>
          </p:cNvPr>
          <p:cNvSpPr>
            <a:spLocks noGrp="1"/>
          </p:cNvSpPr>
          <p:nvPr>
            <p:ph type="title" idx="4294967295"/>
          </p:nvPr>
        </p:nvSpPr>
        <p:spPr>
          <a:xfrm>
            <a:off x="304800" y="79375"/>
            <a:ext cx="7339013" cy="1239838"/>
          </a:xfrm>
        </p:spPr>
        <p:txBody>
          <a:bodyPr>
            <a:normAutofit/>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 YOUR SELECTION(S) </a:t>
            </a:r>
            <a:b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(Only 1 FIS &amp; 1 National Loaded)</a:t>
            </a:r>
          </a:p>
        </p:txBody>
      </p:sp>
      <p:sp>
        <p:nvSpPr>
          <p:cNvPr id="39939" name="TextBox 4">
            <a:extLst>
              <a:ext uri="{FF2B5EF4-FFF2-40B4-BE49-F238E27FC236}">
                <a16:creationId xmlns:a16="http://schemas.microsoft.com/office/drawing/2014/main" id="{9841D380-03A8-4260-AAA7-5D3E0E48BE8D}"/>
              </a:ext>
            </a:extLst>
          </p:cNvPr>
          <p:cNvSpPr txBox="1">
            <a:spLocks noChangeArrowheads="1"/>
          </p:cNvSpPr>
          <p:nvPr/>
        </p:nvSpPr>
        <p:spPr bwMode="auto">
          <a:xfrm>
            <a:off x="528637" y="5500688"/>
            <a:ext cx="80867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latin typeface="Comic Sans MS" panose="030F0702030302020204" pitchFamily="66"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Make your selection (multiple selections possible). by clicking the box next to the appropriate list and selecting “OK” to continue. </a:t>
            </a:r>
          </a:p>
          <a:p>
            <a:pPr eaLnBrk="1" hangingPunct="1">
              <a:spcBef>
                <a:spcPts val="600"/>
              </a:spcBef>
            </a:pPr>
            <a:r>
              <a:rPr lang="en-US" altLang="en-US" dirty="0">
                <a:solidFill>
                  <a:srgbClr val="FF0000"/>
                </a:solidFill>
                <a:latin typeface="Comic Sans MS" panose="030F0702030302020204" pitchFamily="66" charset="0"/>
                <a:cs typeface="Arial" panose="020B0604020202020204" pitchFamily="34" charset="0"/>
              </a:rPr>
              <a:t> </a:t>
            </a:r>
          </a:p>
        </p:txBody>
      </p:sp>
      <p:pic>
        <p:nvPicPr>
          <p:cNvPr id="3" name="Picture 2">
            <a:extLst>
              <a:ext uri="{FF2B5EF4-FFF2-40B4-BE49-F238E27FC236}">
                <a16:creationId xmlns:a16="http://schemas.microsoft.com/office/drawing/2014/main" id="{8D11D9A9-F053-4C87-ABD1-5728CF007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490662"/>
            <a:ext cx="4412578" cy="4181475"/>
          </a:xfrm>
          <a:prstGeom prst="rect">
            <a:avLst/>
          </a:prstGeom>
        </p:spPr>
      </p:pic>
      <p:sp>
        <p:nvSpPr>
          <p:cNvPr id="4" name="Right Arrow 3">
            <a:extLst>
              <a:ext uri="{FF2B5EF4-FFF2-40B4-BE49-F238E27FC236}">
                <a16:creationId xmlns:a16="http://schemas.microsoft.com/office/drawing/2014/main" id="{5ACE402E-F5DA-419F-A53F-1E3374E203C1}"/>
              </a:ext>
            </a:extLst>
          </p:cNvPr>
          <p:cNvSpPr/>
          <p:nvPr/>
        </p:nvSpPr>
        <p:spPr>
          <a:xfrm>
            <a:off x="711200" y="3581400"/>
            <a:ext cx="3962400" cy="127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ight Arrow 4">
            <a:extLst>
              <a:ext uri="{FF2B5EF4-FFF2-40B4-BE49-F238E27FC236}">
                <a16:creationId xmlns:a16="http://schemas.microsoft.com/office/drawing/2014/main" id="{2F358B10-E24C-4927-9144-8DA1915D15C7}"/>
              </a:ext>
            </a:extLst>
          </p:cNvPr>
          <p:cNvSpPr/>
          <p:nvPr/>
        </p:nvSpPr>
        <p:spPr>
          <a:xfrm>
            <a:off x="779463" y="5114925"/>
            <a:ext cx="4800600" cy="68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D8061-BB76-4F7D-A64E-C8C13188D7C8}"/>
              </a:ext>
            </a:extLst>
          </p:cNvPr>
          <p:cNvSpPr>
            <a:spLocks noGrp="1"/>
          </p:cNvSpPr>
          <p:nvPr>
            <p:ph type="title" idx="4294967295"/>
          </p:nvPr>
        </p:nvSpPr>
        <p:spPr>
          <a:xfrm>
            <a:off x="342900" y="130175"/>
            <a:ext cx="8686800" cy="868363"/>
          </a:xfrm>
        </p:spPr>
        <p:txBody>
          <a:bodyPr/>
          <a:lstStyle/>
          <a:p>
            <a:pPr eaLnBrk="1" fontAlgn="auto" hangingPunct="1">
              <a:spcAft>
                <a:spcPts val="0"/>
              </a:spcAf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ARE INFORMED OF PROGRESS</a:t>
            </a:r>
          </a:p>
        </p:txBody>
      </p:sp>
      <p:sp>
        <p:nvSpPr>
          <p:cNvPr id="40963" name="TextBox 4">
            <a:extLst>
              <a:ext uri="{FF2B5EF4-FFF2-40B4-BE49-F238E27FC236}">
                <a16:creationId xmlns:a16="http://schemas.microsoft.com/office/drawing/2014/main" id="{C036C899-E0DB-4F71-B3BB-57BB38ED8A55}"/>
              </a:ext>
            </a:extLst>
          </p:cNvPr>
          <p:cNvSpPr txBox="1">
            <a:spLocks noChangeArrowheads="1"/>
          </p:cNvSpPr>
          <p:nvPr/>
        </p:nvSpPr>
        <p:spPr bwMode="auto">
          <a:xfrm>
            <a:off x="2057400" y="5830888"/>
            <a:ext cx="525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Select “OK” &amp; continue.</a:t>
            </a:r>
          </a:p>
        </p:txBody>
      </p:sp>
      <p:pic>
        <p:nvPicPr>
          <p:cNvPr id="5" name="Picture 4">
            <a:extLst>
              <a:ext uri="{FF2B5EF4-FFF2-40B4-BE49-F238E27FC236}">
                <a16:creationId xmlns:a16="http://schemas.microsoft.com/office/drawing/2014/main" id="{0FDC7829-E212-4AAF-A091-81DEBABBF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420" y="1066800"/>
            <a:ext cx="5075360" cy="4427604"/>
          </a:xfrm>
          <a:prstGeom prst="rect">
            <a:avLst/>
          </a:prstGeom>
        </p:spPr>
      </p:pic>
      <p:cxnSp>
        <p:nvCxnSpPr>
          <p:cNvPr id="4" name="Straight Arrow Connector 3">
            <a:extLst>
              <a:ext uri="{FF2B5EF4-FFF2-40B4-BE49-F238E27FC236}">
                <a16:creationId xmlns:a16="http://schemas.microsoft.com/office/drawing/2014/main" id="{B2FD7D31-6FC0-4A6D-824D-7FD8B0EED272}"/>
              </a:ext>
            </a:extLst>
          </p:cNvPr>
          <p:cNvCxnSpPr/>
          <p:nvPr/>
        </p:nvCxnSpPr>
        <p:spPr>
          <a:xfrm flipH="1">
            <a:off x="3200400" y="3657600"/>
            <a:ext cx="1028700" cy="2133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0A5FEC1-7913-4C67-A8D4-A10A301F33B0}"/>
              </a:ext>
            </a:extLst>
          </p:cNvPr>
          <p:cNvSpPr>
            <a:spLocks noGrp="1"/>
          </p:cNvSpPr>
          <p:nvPr>
            <p:ph type="title" idx="4294967295"/>
          </p:nvPr>
        </p:nvSpPr>
        <p:spPr>
          <a:xfrm>
            <a:off x="685800" y="85725"/>
            <a:ext cx="7339013" cy="1239838"/>
          </a:xfrm>
        </p:spPr>
        <p:txBody>
          <a:bodyPr>
            <a:normAutofit/>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 YOUR SELECTION(S)</a:t>
            </a:r>
            <a:r>
              <a:rPr lang="en-US" alt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(Available lists loaded)</a:t>
            </a:r>
            <a:endPar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987" name="TextBox 4">
            <a:extLst>
              <a:ext uri="{FF2B5EF4-FFF2-40B4-BE49-F238E27FC236}">
                <a16:creationId xmlns:a16="http://schemas.microsoft.com/office/drawing/2014/main" id="{0AEC1330-F2EA-4A3C-B66D-BCA71B1B9734}"/>
              </a:ext>
            </a:extLst>
          </p:cNvPr>
          <p:cNvSpPr txBox="1">
            <a:spLocks noChangeArrowheads="1"/>
          </p:cNvSpPr>
          <p:nvPr/>
        </p:nvSpPr>
        <p:spPr bwMode="auto">
          <a:xfrm>
            <a:off x="2273300" y="597535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Comic Sans MS" panose="030F0702030302020204" pitchFamily="66" charset="0"/>
                <a:cs typeface="Arial" panose="020B0604020202020204" pitchFamily="34" charset="0"/>
              </a:rPr>
              <a:t> </a:t>
            </a:r>
            <a:r>
              <a:rPr lang="en-US" altLang="en-US" b="1" dirty="0">
                <a:solidFill>
                  <a:srgbClr val="0070C0"/>
                </a:solidFill>
                <a:latin typeface="Arial" panose="020B0604020202020204" pitchFamily="34" charset="0"/>
                <a:cs typeface="Arial" panose="020B0604020202020204" pitchFamily="34" charset="0"/>
              </a:rPr>
              <a:t>Select “Cancel” to continue. </a:t>
            </a:r>
          </a:p>
        </p:txBody>
      </p:sp>
      <p:sp>
        <p:nvSpPr>
          <p:cNvPr id="41988" name="TextBox 8">
            <a:extLst>
              <a:ext uri="{FF2B5EF4-FFF2-40B4-BE49-F238E27FC236}">
                <a16:creationId xmlns:a16="http://schemas.microsoft.com/office/drawing/2014/main" id="{5356045B-C6F0-486C-B25B-6C74F23FE04C}"/>
              </a:ext>
            </a:extLst>
          </p:cNvPr>
          <p:cNvSpPr txBox="1">
            <a:spLocks noChangeArrowheads="1"/>
          </p:cNvSpPr>
          <p:nvPr/>
        </p:nvSpPr>
        <p:spPr bwMode="auto">
          <a:xfrm>
            <a:off x="673100" y="1341438"/>
            <a:ext cx="6629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a:t>
            </a:r>
            <a:r>
              <a:rPr lang="en-US" altLang="en-US" b="1" u="sng" dirty="0">
                <a:solidFill>
                  <a:srgbClr val="0070C0"/>
                </a:solidFill>
                <a:latin typeface="Arial" panose="020B0604020202020204" pitchFamily="34" charset="0"/>
                <a:cs typeface="Arial" panose="020B0604020202020204" pitchFamily="34" charset="0"/>
              </a:rPr>
              <a:t>HAVE IT</a:t>
            </a:r>
            <a:r>
              <a:rPr lang="en-US" altLang="en-US" b="1" dirty="0">
                <a:solidFill>
                  <a:srgbClr val="0070C0"/>
                </a:solidFill>
                <a:latin typeface="Arial" panose="020B0604020202020204" pitchFamily="34" charset="0"/>
                <a:cs typeface="Arial" panose="020B0604020202020204" pitchFamily="34" charset="0"/>
              </a:rPr>
              <a:t>” indicates what lists are already loaded!</a:t>
            </a:r>
          </a:p>
        </p:txBody>
      </p:sp>
      <p:pic>
        <p:nvPicPr>
          <p:cNvPr id="3" name="Picture 2">
            <a:extLst>
              <a:ext uri="{FF2B5EF4-FFF2-40B4-BE49-F238E27FC236}">
                <a16:creationId xmlns:a16="http://schemas.microsoft.com/office/drawing/2014/main" id="{B4CF4B46-C807-45A4-854E-6912E8775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725613"/>
            <a:ext cx="4488569" cy="4047853"/>
          </a:xfrm>
          <a:prstGeom prst="rect">
            <a:avLst/>
          </a:prstGeom>
        </p:spPr>
      </p:pic>
      <p:sp>
        <p:nvSpPr>
          <p:cNvPr id="8" name="Down Arrow 7">
            <a:extLst>
              <a:ext uri="{FF2B5EF4-FFF2-40B4-BE49-F238E27FC236}">
                <a16:creationId xmlns:a16="http://schemas.microsoft.com/office/drawing/2014/main" id="{8B154851-9C4D-4A5C-A029-A8626B7F18B8}"/>
              </a:ext>
            </a:extLst>
          </p:cNvPr>
          <p:cNvSpPr/>
          <p:nvPr/>
        </p:nvSpPr>
        <p:spPr>
          <a:xfrm flipH="1">
            <a:off x="3765868" y="1817688"/>
            <a:ext cx="45719" cy="1687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Up Arrow 9">
            <a:extLst>
              <a:ext uri="{FF2B5EF4-FFF2-40B4-BE49-F238E27FC236}">
                <a16:creationId xmlns:a16="http://schemas.microsoft.com/office/drawing/2014/main" id="{4DDBEAC6-54FD-40CB-8C73-7B693B52C96F}"/>
              </a:ext>
            </a:extLst>
          </p:cNvPr>
          <p:cNvSpPr/>
          <p:nvPr/>
        </p:nvSpPr>
        <p:spPr>
          <a:xfrm>
            <a:off x="4751388" y="5638800"/>
            <a:ext cx="46037" cy="4143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05C7DE2E-0C0C-4DE2-AA51-9B1990863FD1}"/>
              </a:ext>
            </a:extLst>
          </p:cNvPr>
          <p:cNvSpPr>
            <a:spLocks noGrp="1"/>
          </p:cNvSpPr>
          <p:nvPr>
            <p:ph type="title" idx="4294967295"/>
          </p:nvPr>
        </p:nvSpPr>
        <p:spPr>
          <a:xfrm>
            <a:off x="457200" y="76200"/>
            <a:ext cx="8229600" cy="868363"/>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LOAD LISTS FROM HARD DRIVE</a:t>
            </a:r>
          </a:p>
        </p:txBody>
      </p:sp>
      <p:sp>
        <p:nvSpPr>
          <p:cNvPr id="43011" name="TextBox 5">
            <a:extLst>
              <a:ext uri="{FF2B5EF4-FFF2-40B4-BE49-F238E27FC236}">
                <a16:creationId xmlns:a16="http://schemas.microsoft.com/office/drawing/2014/main" id="{7106C418-7875-4B59-A296-0D012EC6094D}"/>
              </a:ext>
            </a:extLst>
          </p:cNvPr>
          <p:cNvSpPr txBox="1">
            <a:spLocks noChangeArrowheads="1"/>
          </p:cNvSpPr>
          <p:nvPr/>
        </p:nvSpPr>
        <p:spPr bwMode="auto">
          <a:xfrm>
            <a:off x="838200" y="5867400"/>
            <a:ext cx="6915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Lists available on U.S. Ski &amp; Snowboard website; </a:t>
            </a:r>
            <a:r>
              <a:rPr lang="en-US" altLang="en-US" sz="1600" b="1" dirty="0">
                <a:solidFill>
                  <a:srgbClr val="0070C0"/>
                </a:solidFill>
                <a:latin typeface="Arial" panose="020B0604020202020204" pitchFamily="34" charset="0"/>
                <a:cs typeface="Arial" panose="020B0604020202020204" pitchFamily="34" charset="0"/>
              </a:rPr>
              <a:t> </a:t>
            </a:r>
            <a:r>
              <a:rPr lang="en-US" altLang="en-US" b="1" dirty="0">
                <a:solidFill>
                  <a:srgbClr val="0070C0"/>
                </a:solidFill>
                <a:latin typeface="Arial" panose="020B0604020202020204" pitchFamily="34" charset="0"/>
                <a:cs typeface="Arial" panose="020B0604020202020204" pitchFamily="34" charset="0"/>
              </a:rPr>
              <a:t>downloaded to hard drive and then loaded into software.</a:t>
            </a:r>
          </a:p>
        </p:txBody>
      </p:sp>
      <p:pic>
        <p:nvPicPr>
          <p:cNvPr id="3" name="Picture 2">
            <a:extLst>
              <a:ext uri="{FF2B5EF4-FFF2-40B4-BE49-F238E27FC236}">
                <a16:creationId xmlns:a16="http://schemas.microsoft.com/office/drawing/2014/main" id="{7102202E-68B5-48DF-B4B3-28F2F11F1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066800"/>
            <a:ext cx="5060118" cy="4435224"/>
          </a:xfrm>
          <a:prstGeom prst="rect">
            <a:avLst/>
          </a:prstGeom>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EA826DB-5A12-449E-8DA4-1888346D6BC5}"/>
              </a:ext>
            </a:extLst>
          </p:cNvPr>
          <p:cNvSpPr>
            <a:spLocks noGrp="1"/>
          </p:cNvSpPr>
          <p:nvPr>
            <p:ph type="title" idx="4294967295"/>
          </p:nvPr>
        </p:nvSpPr>
        <p:spPr>
          <a:xfrm>
            <a:off x="762000" y="149225"/>
            <a:ext cx="7339013" cy="1066800"/>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LOAD POINTS LISTS – “</a:t>
            </a:r>
            <a:r>
              <a:rPr lang="en-US" altLang="en-US" sz="3200" b="1" u="sng"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Activities</a:t>
            </a: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89A7F5A9-E767-410E-9A2A-116972F7A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943" y="1270498"/>
            <a:ext cx="5856313" cy="4850405"/>
          </a:xfrm>
          <a:prstGeom prst="rect">
            <a:avLst/>
          </a:prstGeom>
        </p:spPr>
      </p:pic>
      <p:sp>
        <p:nvSpPr>
          <p:cNvPr id="44036" name="TextBox 4">
            <a:extLst>
              <a:ext uri="{FF2B5EF4-FFF2-40B4-BE49-F238E27FC236}">
                <a16:creationId xmlns:a16="http://schemas.microsoft.com/office/drawing/2014/main" id="{EE1E4E7D-47D3-4D8C-A388-CB6F99F9F03D}"/>
              </a:ext>
            </a:extLst>
          </p:cNvPr>
          <p:cNvSpPr txBox="1">
            <a:spLocks noChangeArrowheads="1"/>
          </p:cNvSpPr>
          <p:nvPr/>
        </p:nvSpPr>
        <p:spPr bwMode="auto">
          <a:xfrm>
            <a:off x="81744" y="1371600"/>
            <a:ext cx="33147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Points lists can also </a:t>
            </a:r>
          </a:p>
          <a:p>
            <a:pPr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be loaded by selecting “</a:t>
            </a:r>
            <a:r>
              <a:rPr lang="en-US" altLang="en-US" u="sng" dirty="0">
                <a:latin typeface="Arial" panose="020B0604020202020204" pitchFamily="34" charset="0"/>
                <a:cs typeface="Arial" panose="020B0604020202020204" pitchFamily="34" charset="0"/>
              </a:rPr>
              <a:t>Activities</a:t>
            </a:r>
            <a:r>
              <a:rPr lang="en-US" altLang="en-US" dirty="0">
                <a:latin typeface="Arial" panose="020B0604020202020204" pitchFamily="34" charset="0"/>
                <a:cs typeface="Arial" panose="020B0604020202020204" pitchFamily="34" charset="0"/>
              </a:rPr>
              <a:t>”</a:t>
            </a:r>
          </a:p>
          <a:p>
            <a:pPr eaLnBrk="1" hangingPunct="1">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Process is same as that used by “</a:t>
            </a:r>
            <a:r>
              <a:rPr lang="en-US" altLang="en-US" u="sng" dirty="0">
                <a:latin typeface="Arial" panose="020B0604020202020204" pitchFamily="34" charset="0"/>
                <a:cs typeface="Arial" panose="020B0604020202020204" pitchFamily="34" charset="0"/>
              </a:rPr>
              <a:t>Defaults</a:t>
            </a:r>
            <a:r>
              <a:rPr lang="en-US" altLang="en-US" dirty="0">
                <a:latin typeface="Arial" panose="020B0604020202020204" pitchFamily="34" charset="0"/>
                <a:cs typeface="Arial" panose="020B0604020202020204" pitchFamily="34" charset="0"/>
              </a:rPr>
              <a:t>”</a:t>
            </a:r>
          </a:p>
        </p:txBody>
      </p:sp>
      <p:sp>
        <p:nvSpPr>
          <p:cNvPr id="8" name="Left-Up Arrow 7">
            <a:extLst>
              <a:ext uri="{FF2B5EF4-FFF2-40B4-BE49-F238E27FC236}">
                <a16:creationId xmlns:a16="http://schemas.microsoft.com/office/drawing/2014/main" id="{5F276F44-544C-4E82-9DFA-1783889110D0}"/>
              </a:ext>
            </a:extLst>
          </p:cNvPr>
          <p:cNvSpPr/>
          <p:nvPr/>
        </p:nvSpPr>
        <p:spPr>
          <a:xfrm>
            <a:off x="2843994" y="1600200"/>
            <a:ext cx="1104900" cy="152400"/>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9BE05ECB-21D8-4BEF-A5F9-09399C1A0402}"/>
              </a:ext>
            </a:extLst>
          </p:cNvPr>
          <p:cNvSpPr>
            <a:spLocks noGrp="1"/>
          </p:cNvSpPr>
          <p:nvPr>
            <p:ph type="title" idx="4294967295"/>
          </p:nvPr>
        </p:nvSpPr>
        <p:spPr>
          <a:xfrm>
            <a:off x="685800" y="142875"/>
            <a:ext cx="8229600" cy="754063"/>
          </a:xfrm>
        </p:spPr>
        <p:txBody>
          <a:bodyPr>
            <a:normAutofit/>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 LISTS YOU NEED</a:t>
            </a:r>
          </a:p>
        </p:txBody>
      </p:sp>
      <p:sp>
        <p:nvSpPr>
          <p:cNvPr id="45059" name="TextBox 4">
            <a:extLst>
              <a:ext uri="{FF2B5EF4-FFF2-40B4-BE49-F238E27FC236}">
                <a16:creationId xmlns:a16="http://schemas.microsoft.com/office/drawing/2014/main" id="{807FEC56-974E-4E6F-82CC-A46A6F954BB2}"/>
              </a:ext>
            </a:extLst>
          </p:cNvPr>
          <p:cNvSpPr txBox="1">
            <a:spLocks noChangeArrowheads="1"/>
          </p:cNvSpPr>
          <p:nvPr/>
        </p:nvSpPr>
        <p:spPr bwMode="auto">
          <a:xfrm>
            <a:off x="304800" y="5462588"/>
            <a:ext cx="868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Arial" panose="020B0604020202020204" pitchFamily="34" charset="0"/>
                <a:cs typeface="Arial" panose="020B0604020202020204" pitchFamily="34" charset="0"/>
              </a:rPr>
              <a:t>Use the dropdown menus &amp; select the lists you want to use: NLM = National Men; NLW = National Women; FLM = FIS Men; NLW = National Women; NLO = U.S. Ski &amp; Snowboard member Officials</a:t>
            </a:r>
          </a:p>
        </p:txBody>
      </p:sp>
      <p:sp>
        <p:nvSpPr>
          <p:cNvPr id="45060" name="TextBox 2">
            <a:extLst>
              <a:ext uri="{FF2B5EF4-FFF2-40B4-BE49-F238E27FC236}">
                <a16:creationId xmlns:a16="http://schemas.microsoft.com/office/drawing/2014/main" id="{859644D4-068C-4E00-813C-527301E1CB38}"/>
              </a:ext>
            </a:extLst>
          </p:cNvPr>
          <p:cNvSpPr txBox="1">
            <a:spLocks noChangeArrowheads="1"/>
          </p:cNvSpPr>
          <p:nvPr/>
        </p:nvSpPr>
        <p:spPr bwMode="auto">
          <a:xfrm>
            <a:off x="304800" y="3079873"/>
            <a:ext cx="25781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sz="1600" b="1" dirty="0">
                <a:solidFill>
                  <a:srgbClr val="0070C0"/>
                </a:solidFill>
                <a:latin typeface="Arial" panose="020B0604020202020204" pitchFamily="34" charset="0"/>
                <a:cs typeface="Arial" panose="020B0604020202020204" pitchFamily="34" charset="0"/>
              </a:rPr>
              <a:t>Category Adders    required only for FIS events</a:t>
            </a:r>
          </a:p>
          <a:p>
            <a:pPr eaLnBrk="1" hangingPunct="1">
              <a:spcBef>
                <a:spcPts val="600"/>
              </a:spcBef>
              <a:buFont typeface="Arial" panose="020B0604020202020204" pitchFamily="34" charset="0"/>
              <a:buChar char="•"/>
            </a:pPr>
            <a:r>
              <a:rPr lang="en-US" altLang="en-US" sz="1600" b="1" dirty="0">
                <a:solidFill>
                  <a:srgbClr val="0070C0"/>
                </a:solidFill>
                <a:latin typeface="Arial" panose="020B0604020202020204" pitchFamily="34" charset="0"/>
                <a:cs typeface="Arial" panose="020B0604020202020204" pitchFamily="34" charset="0"/>
              </a:rPr>
              <a:t>Listed on cover page of each FIS List.</a:t>
            </a:r>
          </a:p>
        </p:txBody>
      </p:sp>
      <p:sp>
        <p:nvSpPr>
          <p:cNvPr id="6" name="Right Brace 5">
            <a:extLst>
              <a:ext uri="{FF2B5EF4-FFF2-40B4-BE49-F238E27FC236}">
                <a16:creationId xmlns:a16="http://schemas.microsoft.com/office/drawing/2014/main" id="{70385637-A430-4BA1-91FA-27EDADAA4896}"/>
              </a:ext>
            </a:extLst>
          </p:cNvPr>
          <p:cNvSpPr/>
          <p:nvPr/>
        </p:nvSpPr>
        <p:spPr>
          <a:xfrm>
            <a:off x="2739872" y="2770250"/>
            <a:ext cx="501650" cy="2201862"/>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pic>
        <p:nvPicPr>
          <p:cNvPr id="3" name="Picture 2">
            <a:extLst>
              <a:ext uri="{FF2B5EF4-FFF2-40B4-BE49-F238E27FC236}">
                <a16:creationId xmlns:a16="http://schemas.microsoft.com/office/drawing/2014/main" id="{2A25187F-868C-4AF3-BBC3-459815178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522" y="1676400"/>
            <a:ext cx="5064278" cy="3836310"/>
          </a:xfrm>
          <a:prstGeom prst="rect">
            <a:avLst/>
          </a:prstGeom>
        </p:spPr>
      </p:pic>
      <p:sp>
        <p:nvSpPr>
          <p:cNvPr id="4" name="Left-Up Arrow 3">
            <a:extLst>
              <a:ext uri="{FF2B5EF4-FFF2-40B4-BE49-F238E27FC236}">
                <a16:creationId xmlns:a16="http://schemas.microsoft.com/office/drawing/2014/main" id="{B1D0A0E7-117E-4E2D-A4CF-E53BD52532A6}"/>
              </a:ext>
            </a:extLst>
          </p:cNvPr>
          <p:cNvSpPr/>
          <p:nvPr/>
        </p:nvSpPr>
        <p:spPr>
          <a:xfrm flipV="1">
            <a:off x="8062913" y="3465513"/>
            <a:ext cx="349250" cy="1997075"/>
          </a:xfrm>
          <a:prstGeom prst="leftUpArrow">
            <a:avLst>
              <a:gd name="adj1" fmla="val 25000"/>
              <a:gd name="adj2" fmla="val 2675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E1AE3BF-CFBD-4E0F-B2F7-7FC9679A8C89}"/>
              </a:ext>
            </a:extLst>
          </p:cNvPr>
          <p:cNvSpPr>
            <a:spLocks noGrp="1"/>
          </p:cNvSpPr>
          <p:nvPr>
            <p:ph type="title" idx="4294967295"/>
          </p:nvPr>
        </p:nvSpPr>
        <p:spPr>
          <a:xfrm>
            <a:off x="1804988" y="177800"/>
            <a:ext cx="7339012" cy="1239838"/>
          </a:xfrm>
        </p:spPr>
        <p:txBody>
          <a:bodyPr/>
          <a:lstStyle/>
          <a:p>
            <a:pPr eaLnBrk="1" fontAlgn="auto" hangingPunct="1">
              <a:spcAft>
                <a:spcPts val="0"/>
              </a:spcAft>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CONTENTS OF POINTS LIST PORTION OF SOFTWARE</a:t>
            </a:r>
          </a:p>
        </p:txBody>
      </p:sp>
      <p:sp>
        <p:nvSpPr>
          <p:cNvPr id="46083" name="TextBox 4">
            <a:extLst>
              <a:ext uri="{FF2B5EF4-FFF2-40B4-BE49-F238E27FC236}">
                <a16:creationId xmlns:a16="http://schemas.microsoft.com/office/drawing/2014/main" id="{9F121E73-7E34-4DE8-B9E2-604722399596}"/>
              </a:ext>
            </a:extLst>
          </p:cNvPr>
          <p:cNvSpPr txBox="1">
            <a:spLocks noChangeArrowheads="1"/>
          </p:cNvSpPr>
          <p:nvPr/>
        </p:nvSpPr>
        <p:spPr bwMode="auto">
          <a:xfrm>
            <a:off x="457200" y="57912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Working Files – Points List:  If you have to reload a list, </a:t>
            </a:r>
            <a:r>
              <a:rPr lang="en-US" altLang="en-US" b="1" u="sng" dirty="0">
                <a:latin typeface="Arial" panose="020B0604020202020204" pitchFamily="34" charset="0"/>
                <a:cs typeface="Arial" panose="020B0604020202020204" pitchFamily="34" charset="0"/>
              </a:rPr>
              <a:t>delete all copies</a:t>
            </a:r>
            <a:r>
              <a:rPr lang="en-US" altLang="en-US" b="1" dirty="0">
                <a:latin typeface="Arial" panose="020B0604020202020204" pitchFamily="34" charset="0"/>
                <a:cs typeface="Arial" panose="020B0604020202020204" pitchFamily="34" charset="0"/>
              </a:rPr>
              <a:t>: M / W / Compressed (zipped) Folder.  </a:t>
            </a:r>
          </a:p>
        </p:txBody>
      </p:sp>
      <p:pic>
        <p:nvPicPr>
          <p:cNvPr id="3" name="Picture 2">
            <a:extLst>
              <a:ext uri="{FF2B5EF4-FFF2-40B4-BE49-F238E27FC236}">
                <a16:creationId xmlns:a16="http://schemas.microsoft.com/office/drawing/2014/main" id="{48C71611-5D2D-4ABC-9282-493CEEA7A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99418"/>
            <a:ext cx="6562725" cy="3810001"/>
          </a:xfrm>
          <a:prstGeom prst="rect">
            <a:avLst/>
          </a:prstGeom>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6F357CE-8C44-4B7A-81D4-5B73041B26F1}"/>
              </a:ext>
            </a:extLst>
          </p:cNvPr>
          <p:cNvSpPr>
            <a:spLocks noGrp="1"/>
          </p:cNvSpPr>
          <p:nvPr>
            <p:ph type="title" idx="4294967295"/>
          </p:nvPr>
        </p:nvSpPr>
        <p:spPr>
          <a:xfrm>
            <a:off x="762000" y="177800"/>
            <a:ext cx="7339013" cy="889000"/>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DEFAULTS:</a:t>
            </a:r>
            <a:r>
              <a:rPr lang="en-US" alt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b="1" u="sng"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OFFICIALS</a:t>
            </a:r>
          </a:p>
        </p:txBody>
      </p:sp>
      <p:sp>
        <p:nvSpPr>
          <p:cNvPr id="47107" name="TextBox 4">
            <a:extLst>
              <a:ext uri="{FF2B5EF4-FFF2-40B4-BE49-F238E27FC236}">
                <a16:creationId xmlns:a16="http://schemas.microsoft.com/office/drawing/2014/main" id="{05C347B6-4CC4-417A-950C-37D7B23330CC}"/>
              </a:ext>
            </a:extLst>
          </p:cNvPr>
          <p:cNvSpPr txBox="1">
            <a:spLocks noChangeArrowheads="1"/>
          </p:cNvSpPr>
          <p:nvPr/>
        </p:nvSpPr>
        <p:spPr bwMode="auto">
          <a:xfrm>
            <a:off x="614363" y="5791200"/>
            <a:ext cx="7634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Use this option when using the same officials for all your events.</a:t>
            </a:r>
          </a:p>
        </p:txBody>
      </p:sp>
      <p:pic>
        <p:nvPicPr>
          <p:cNvPr id="3" name="Picture 2">
            <a:extLst>
              <a:ext uri="{FF2B5EF4-FFF2-40B4-BE49-F238E27FC236}">
                <a16:creationId xmlns:a16="http://schemas.microsoft.com/office/drawing/2014/main" id="{955F19FC-6626-46C8-8132-98FB08DA9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130" y="1226629"/>
            <a:ext cx="5067739" cy="4404742"/>
          </a:xfrm>
          <a:prstGeom prst="rect">
            <a:avLst/>
          </a:prstGeom>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0C90-B14B-475D-B12C-C59DF5F51250}"/>
              </a:ext>
            </a:extLst>
          </p:cNvPr>
          <p:cNvSpPr>
            <a:spLocks noGrp="1"/>
          </p:cNvSpPr>
          <p:nvPr>
            <p:ph type="title" idx="4294967295"/>
          </p:nvPr>
        </p:nvSpPr>
        <p:spPr>
          <a:xfrm>
            <a:off x="585788" y="84138"/>
            <a:ext cx="8229600" cy="774700"/>
          </a:xfrm>
        </p:spPr>
        <p:txBody>
          <a:bodyPr/>
          <a:lstStyle/>
          <a:p>
            <a:pPr>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EDIT OPTIONS:</a:t>
            </a:r>
            <a:endParaRPr lang="en-US" dirty="0">
              <a:solidFill>
                <a:srgbClr val="003399"/>
              </a:solidFill>
              <a:latin typeface="Arial" panose="020B0604020202020204" pitchFamily="34" charset="0"/>
              <a:cs typeface="Arial" panose="020B0604020202020204" pitchFamily="34" charset="0"/>
            </a:endParaRPr>
          </a:p>
        </p:txBody>
      </p:sp>
      <p:pic>
        <p:nvPicPr>
          <p:cNvPr id="48131" name="Picture 4" descr="Screen Clipping">
            <a:extLst>
              <a:ext uri="{FF2B5EF4-FFF2-40B4-BE49-F238E27FC236}">
                <a16:creationId xmlns:a16="http://schemas.microsoft.com/office/drawing/2014/main" id="{03F83113-0F52-4680-B004-9925EFD02B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66800"/>
            <a:ext cx="14716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descr="Screen Clipping">
            <a:extLst>
              <a:ext uri="{FF2B5EF4-FFF2-40B4-BE49-F238E27FC236}">
                <a16:creationId xmlns:a16="http://schemas.microsoft.com/office/drawing/2014/main" id="{313946EE-0983-41F2-9699-77870FAC27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11363"/>
            <a:ext cx="4830763"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7" descr="Screen Clipping">
            <a:extLst>
              <a:ext uri="{FF2B5EF4-FFF2-40B4-BE49-F238E27FC236}">
                <a16:creationId xmlns:a16="http://schemas.microsoft.com/office/drawing/2014/main" id="{6A12328D-0C27-4A3E-B03B-486CF8E0D5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743200"/>
            <a:ext cx="26670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3" descr="Screen Clipping">
            <a:extLst>
              <a:ext uri="{FF2B5EF4-FFF2-40B4-BE49-F238E27FC236}">
                <a16:creationId xmlns:a16="http://schemas.microsoft.com/office/drawing/2014/main" id="{3D4008DF-E0D5-4977-AFAC-70DE0B6D3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90600"/>
            <a:ext cx="2255838"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A4003F6-C68A-4B85-A95A-B36B0113C797}"/>
              </a:ext>
            </a:extLst>
          </p:cNvPr>
          <p:cNvSpPr>
            <a:spLocks noGrp="1"/>
          </p:cNvSpPr>
          <p:nvPr>
            <p:ph type="title" idx="4294967295"/>
          </p:nvPr>
        </p:nvSpPr>
        <p:spPr>
          <a:xfrm>
            <a:off x="457200" y="138113"/>
            <a:ext cx="8399463" cy="860425"/>
          </a:xfrm>
        </p:spPr>
        <p:txBody>
          <a:bodyPr/>
          <a:lstStyle/>
          <a:p>
            <a:pPr eaLnBrk="1" hangingPunct="1">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 LINK ON U.S. SKI &amp; SNOWBOARD WEBSITE: </a:t>
            </a: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usskiandsnowboard.org</a:t>
            </a: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11267" name="TextBox 1">
            <a:extLst>
              <a:ext uri="{FF2B5EF4-FFF2-40B4-BE49-F238E27FC236}">
                <a16:creationId xmlns:a16="http://schemas.microsoft.com/office/drawing/2014/main" id="{013B1934-925B-4572-8A3C-C06F7D8A5401}"/>
              </a:ext>
            </a:extLst>
          </p:cNvPr>
          <p:cNvSpPr txBox="1">
            <a:spLocks noChangeArrowheads="1"/>
          </p:cNvSpPr>
          <p:nvPr/>
        </p:nvSpPr>
        <p:spPr bwMode="auto">
          <a:xfrm>
            <a:off x="228600" y="5178425"/>
            <a:ext cx="8763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400" b="1" u="sng" dirty="0">
                <a:solidFill>
                  <a:srgbClr val="0000FF"/>
                </a:solidFill>
                <a:latin typeface="Arial" panose="020B0604020202020204" pitchFamily="34" charset="0"/>
                <a:cs typeface="Arial" panose="020B0604020202020204" pitchFamily="34" charset="0"/>
              </a:rPr>
              <a:t>National/FIS Software</a:t>
            </a:r>
            <a:r>
              <a:rPr lang="en-US" altLang="en-US" sz="1400" b="1" dirty="0">
                <a:solidFill>
                  <a:srgbClr val="0000FF"/>
                </a:solidFill>
                <a:latin typeface="Arial" panose="020B0604020202020204" pitchFamily="34" charset="0"/>
                <a:cs typeface="Arial" panose="020B0604020202020204" pitchFamily="34" charset="0"/>
              </a:rPr>
              <a:t> can be used for Alpine, Snowboard, Cross Country, &amp; Masters &amp; events and is the focus of this presentation.</a:t>
            </a:r>
          </a:p>
          <a:p>
            <a:pPr eaLnBrk="1" hangingPunct="1"/>
            <a:endParaRPr lang="en-US" altLang="en-US" sz="800" b="1" dirty="0">
              <a:solidFill>
                <a:srgbClr val="0000FF"/>
              </a:solidFill>
              <a:latin typeface="Arial" panose="020B0604020202020204" pitchFamily="34" charset="0"/>
              <a:cs typeface="Arial" panose="020B0604020202020204" pitchFamily="34" charset="0"/>
            </a:endParaRPr>
          </a:p>
          <a:p>
            <a:pPr eaLnBrk="1" hangingPunct="1"/>
            <a:r>
              <a:rPr lang="en-US" altLang="en-US" sz="1400" b="1" u="sng" dirty="0">
                <a:solidFill>
                  <a:srgbClr val="0000FF"/>
                </a:solidFill>
                <a:latin typeface="Arial" panose="020B0604020202020204" pitchFamily="34" charset="0"/>
                <a:cs typeface="Arial" panose="020B0604020202020204" pitchFamily="34" charset="0"/>
              </a:rPr>
              <a:t>Ski-Club </a:t>
            </a:r>
            <a:r>
              <a:rPr lang="en-US" altLang="en-US" sz="1400" b="1" i="1" u="sng" dirty="0">
                <a:solidFill>
                  <a:srgbClr val="FF0000"/>
                </a:solidFill>
                <a:latin typeface="Arial" panose="020B0604020202020204" pitchFamily="34" charset="0"/>
                <a:cs typeface="Arial" panose="020B0604020202020204" pitchFamily="34" charset="0"/>
              </a:rPr>
              <a:t>Unleashed!</a:t>
            </a:r>
            <a:r>
              <a:rPr lang="en-US" altLang="en-US" sz="1400" b="1" u="sng" dirty="0">
                <a:solidFill>
                  <a:srgbClr val="0070C0"/>
                </a:solidFill>
                <a:latin typeface="Arial" panose="020B0604020202020204" pitchFamily="34" charset="0"/>
                <a:cs typeface="Arial" panose="020B0604020202020204" pitchFamily="34" charset="0"/>
              </a:rPr>
              <a:t> </a:t>
            </a:r>
            <a:r>
              <a:rPr lang="en-US" altLang="en-US" sz="1400" b="1" dirty="0">
                <a:solidFill>
                  <a:srgbClr val="0000FF"/>
                </a:solidFill>
                <a:latin typeface="Arial" panose="020B0604020202020204" pitchFamily="34" charset="0"/>
                <a:cs typeface="Arial" panose="020B0604020202020204" pitchFamily="34" charset="0"/>
              </a:rPr>
              <a:t>offers result processing for duals, etc., and is </a:t>
            </a:r>
            <a:r>
              <a:rPr lang="en-US" altLang="en-US" sz="1400" b="1" u="sng" dirty="0">
                <a:solidFill>
                  <a:srgbClr val="0000FF"/>
                </a:solidFill>
                <a:latin typeface="Arial" panose="020B0604020202020204" pitchFamily="34" charset="0"/>
                <a:cs typeface="Arial" panose="020B0604020202020204" pitchFamily="34" charset="0"/>
              </a:rPr>
              <a:t>not</a:t>
            </a:r>
            <a:r>
              <a:rPr lang="en-US" altLang="en-US" sz="1400" b="1" dirty="0">
                <a:solidFill>
                  <a:srgbClr val="0000FF"/>
                </a:solidFill>
                <a:latin typeface="Arial" panose="020B0604020202020204" pitchFamily="34" charset="0"/>
                <a:cs typeface="Arial" panose="020B0604020202020204" pitchFamily="34" charset="0"/>
              </a:rPr>
              <a:t> addressed in this presentation. </a:t>
            </a:r>
          </a:p>
          <a:p>
            <a:pPr eaLnBrk="1" hangingPunct="1"/>
            <a:endParaRPr lang="en-US" altLang="en-US" sz="800" b="1" dirty="0">
              <a:solidFill>
                <a:srgbClr val="0000FF"/>
              </a:solidFill>
              <a:latin typeface="Arial" panose="020B0604020202020204" pitchFamily="34" charset="0"/>
              <a:cs typeface="Arial" panose="020B0604020202020204" pitchFamily="34" charset="0"/>
            </a:endParaRPr>
          </a:p>
          <a:p>
            <a:pPr eaLnBrk="1" hangingPunct="1"/>
            <a:r>
              <a:rPr lang="en-US" altLang="en-US" sz="1400" b="1" dirty="0">
                <a:solidFill>
                  <a:srgbClr val="0000FF"/>
                </a:solidFill>
                <a:latin typeface="Arial" panose="020B0604020202020204" pitchFamily="34" charset="0"/>
                <a:cs typeface="Arial" panose="020B0604020202020204" pitchFamily="34" charset="0"/>
              </a:rPr>
              <a:t> </a:t>
            </a:r>
          </a:p>
        </p:txBody>
      </p:sp>
      <p:sp>
        <p:nvSpPr>
          <p:cNvPr id="11268" name="TextBox 7">
            <a:extLst>
              <a:ext uri="{FF2B5EF4-FFF2-40B4-BE49-F238E27FC236}">
                <a16:creationId xmlns:a16="http://schemas.microsoft.com/office/drawing/2014/main" id="{B1DDA347-D46B-4288-A744-AED4BB65F36F}"/>
              </a:ext>
            </a:extLst>
          </p:cNvPr>
          <p:cNvSpPr txBox="1">
            <a:spLocks noChangeArrowheads="1"/>
          </p:cNvSpPr>
          <p:nvPr/>
        </p:nvSpPr>
        <p:spPr bwMode="auto">
          <a:xfrm>
            <a:off x="7391400" y="3133725"/>
            <a:ext cx="1333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Begin download </a:t>
            </a:r>
          </a:p>
        </p:txBody>
      </p:sp>
      <p:pic>
        <p:nvPicPr>
          <p:cNvPr id="4" name="Picture 3">
            <a:extLst>
              <a:ext uri="{FF2B5EF4-FFF2-40B4-BE49-F238E27FC236}">
                <a16:creationId xmlns:a16="http://schemas.microsoft.com/office/drawing/2014/main" id="{E02DEEF9-7F77-4B5D-B923-3043AA0AF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81988"/>
            <a:ext cx="6248400" cy="3503474"/>
          </a:xfrm>
          <a:prstGeom prst="rect">
            <a:avLst/>
          </a:prstGeom>
        </p:spPr>
      </p:pic>
      <p:sp>
        <p:nvSpPr>
          <p:cNvPr id="3" name="Left Arrow 2">
            <a:extLst>
              <a:ext uri="{FF2B5EF4-FFF2-40B4-BE49-F238E27FC236}">
                <a16:creationId xmlns:a16="http://schemas.microsoft.com/office/drawing/2014/main" id="{77C7D0FE-578C-4DE9-BDDD-8E6A2D1B2405}"/>
              </a:ext>
            </a:extLst>
          </p:cNvPr>
          <p:cNvSpPr/>
          <p:nvPr/>
        </p:nvSpPr>
        <p:spPr>
          <a:xfrm>
            <a:off x="5486400" y="3381375"/>
            <a:ext cx="17145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a:extLst>
              <a:ext uri="{FF2B5EF4-FFF2-40B4-BE49-F238E27FC236}">
                <a16:creationId xmlns:a16="http://schemas.microsoft.com/office/drawing/2014/main" id="{DBCCE913-7C42-4238-AF72-F156125AE899}"/>
              </a:ext>
            </a:extLst>
          </p:cNvPr>
          <p:cNvSpPr>
            <a:spLocks noGrp="1"/>
          </p:cNvSpPr>
          <p:nvPr>
            <p:ph type="title" idx="4294967295"/>
          </p:nvPr>
        </p:nvSpPr>
        <p:spPr>
          <a:xfrm>
            <a:off x="304800" y="171450"/>
            <a:ext cx="8712200" cy="1143000"/>
          </a:xfrm>
        </p:spPr>
        <p:txBody>
          <a:bodyPr>
            <a:noAutofit/>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“EDIT”/”OPTIONS”: </a:t>
            </a:r>
            <a:b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AUTO-SAVE </a:t>
            </a:r>
          </a:p>
        </p:txBody>
      </p:sp>
      <p:sp>
        <p:nvSpPr>
          <p:cNvPr id="49155" name="TextBox 9">
            <a:extLst>
              <a:ext uri="{FF2B5EF4-FFF2-40B4-BE49-F238E27FC236}">
                <a16:creationId xmlns:a16="http://schemas.microsoft.com/office/drawing/2014/main" id="{784CC54F-30EA-4A2A-80C6-6BF249F9F89E}"/>
              </a:ext>
            </a:extLst>
          </p:cNvPr>
          <p:cNvSpPr txBox="1">
            <a:spLocks noChangeArrowheads="1"/>
          </p:cNvSpPr>
          <p:nvPr/>
        </p:nvSpPr>
        <p:spPr bwMode="auto">
          <a:xfrm>
            <a:off x="360363" y="833438"/>
            <a:ext cx="3886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dirty="0">
                <a:solidFill>
                  <a:srgbClr val="FF0000"/>
                </a:solidFill>
                <a:latin typeface="Comic Sans MS" panose="030F0702030302020204" pitchFamily="66" charset="0"/>
                <a:cs typeface="Arial" panose="020B0604020202020204" pitchFamily="34" charset="0"/>
              </a:rPr>
              <a:t> </a:t>
            </a:r>
          </a:p>
        </p:txBody>
      </p:sp>
      <p:sp>
        <p:nvSpPr>
          <p:cNvPr id="49156" name="TextBox 11">
            <a:extLst>
              <a:ext uri="{FF2B5EF4-FFF2-40B4-BE49-F238E27FC236}">
                <a16:creationId xmlns:a16="http://schemas.microsoft.com/office/drawing/2014/main" id="{4C102801-F75E-40A4-979E-96CDF1B6D389}"/>
              </a:ext>
            </a:extLst>
          </p:cNvPr>
          <p:cNvSpPr txBox="1">
            <a:spLocks noChangeArrowheads="1"/>
          </p:cNvSpPr>
          <p:nvPr/>
        </p:nvSpPr>
        <p:spPr bwMode="auto">
          <a:xfrm>
            <a:off x="203200" y="4953000"/>
            <a:ext cx="8915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000" dirty="0">
                <a:latin typeface="Arial" panose="020B0604020202020204" pitchFamily="34" charset="0"/>
                <a:cs typeface="Arial" panose="020B0604020202020204" pitchFamily="34" charset="0"/>
              </a:rPr>
              <a:t>Set up “auto-save”/”backup” options but also backup your event(s) to an external drive or thumb drive.  This should be done after any major data change, e.g. final/verified entries, start/bib # assignments, 1</a:t>
            </a:r>
            <a:r>
              <a:rPr lang="en-US" altLang="en-US" sz="2000" baseline="30000" dirty="0">
                <a:latin typeface="Arial" panose="020B0604020202020204" pitchFamily="34" charset="0"/>
                <a:cs typeface="Arial" panose="020B0604020202020204" pitchFamily="34" charset="0"/>
              </a:rPr>
              <a:t>st</a:t>
            </a:r>
            <a:r>
              <a:rPr lang="en-US" altLang="en-US" sz="2000" dirty="0">
                <a:latin typeface="Arial" panose="020B0604020202020204" pitchFamily="34" charset="0"/>
                <a:cs typeface="Arial" panose="020B0604020202020204" pitchFamily="34" charset="0"/>
              </a:rPr>
              <a:t> run time entry, etc.</a:t>
            </a:r>
            <a:endParaRPr lang="en-US" altLang="en-US" sz="2000" i="1" dirty="0">
              <a:latin typeface="Arial" panose="020B0604020202020204" pitchFamily="34" charset="0"/>
              <a:cs typeface="Arial" panose="020B0604020202020204" pitchFamily="34" charset="0"/>
            </a:endParaRPr>
          </a:p>
        </p:txBody>
      </p:sp>
      <p:pic>
        <p:nvPicPr>
          <p:cNvPr id="49157" name="Picture 5" descr="Screen Clipping">
            <a:extLst>
              <a:ext uri="{FF2B5EF4-FFF2-40B4-BE49-F238E27FC236}">
                <a16:creationId xmlns:a16="http://schemas.microsoft.com/office/drawing/2014/main" id="{7BF583FD-7827-4CEC-B707-22F7BD4925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0388" y="1414463"/>
            <a:ext cx="483235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a:extLst>
              <a:ext uri="{FF2B5EF4-FFF2-40B4-BE49-F238E27FC236}">
                <a16:creationId xmlns:a16="http://schemas.microsoft.com/office/drawing/2014/main" id="{317C2534-6C9B-4C76-9D7C-F229B518FC12}"/>
              </a:ext>
            </a:extLst>
          </p:cNvPr>
          <p:cNvSpPr>
            <a:spLocks noGrp="1"/>
          </p:cNvSpPr>
          <p:nvPr>
            <p:ph type="title" idx="4294967295"/>
          </p:nvPr>
        </p:nvSpPr>
        <p:spPr>
          <a:xfrm>
            <a:off x="914400" y="76200"/>
            <a:ext cx="7339013" cy="1239838"/>
          </a:xfrm>
        </p:spPr>
        <p:txBody>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“EDIT” OPTION: NOTES </a:t>
            </a:r>
          </a:p>
        </p:txBody>
      </p:sp>
      <p:sp>
        <p:nvSpPr>
          <p:cNvPr id="50179" name="TextBox 11">
            <a:extLst>
              <a:ext uri="{FF2B5EF4-FFF2-40B4-BE49-F238E27FC236}">
                <a16:creationId xmlns:a16="http://schemas.microsoft.com/office/drawing/2014/main" id="{C39BA265-6B20-40CB-86AF-98CB0D17F9BB}"/>
              </a:ext>
            </a:extLst>
          </p:cNvPr>
          <p:cNvSpPr txBox="1">
            <a:spLocks noChangeArrowheads="1"/>
          </p:cNvSpPr>
          <p:nvPr/>
        </p:nvSpPr>
        <p:spPr bwMode="auto">
          <a:xfrm>
            <a:off x="249238" y="5141913"/>
            <a:ext cx="8915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dirty="0">
                <a:latin typeface="Arial" panose="020B0604020202020204" pitchFamily="34" charset="0"/>
                <a:cs typeface="Arial" panose="020B0604020202020204" pitchFamily="34" charset="0"/>
              </a:rPr>
              <a:t>This is a self-explanatory tool that will provide you with a set location for notes related to your event.</a:t>
            </a:r>
            <a:endParaRPr lang="en-US" altLang="en-US" sz="2400" i="1" dirty="0">
              <a:latin typeface="Arial" panose="020B0604020202020204" pitchFamily="34" charset="0"/>
              <a:cs typeface="Arial" panose="020B0604020202020204" pitchFamily="34" charset="0"/>
            </a:endParaRPr>
          </a:p>
        </p:txBody>
      </p:sp>
      <p:sp>
        <p:nvSpPr>
          <p:cNvPr id="50180" name="TextBox 13">
            <a:extLst>
              <a:ext uri="{FF2B5EF4-FFF2-40B4-BE49-F238E27FC236}">
                <a16:creationId xmlns:a16="http://schemas.microsoft.com/office/drawing/2014/main" id="{C35EF718-A122-4FFB-A583-1CD765495CB0}"/>
              </a:ext>
            </a:extLst>
          </p:cNvPr>
          <p:cNvSpPr txBox="1">
            <a:spLocks noChangeArrowheads="1"/>
          </p:cNvSpPr>
          <p:nvPr/>
        </p:nvSpPr>
        <p:spPr bwMode="auto">
          <a:xfrm flipH="1">
            <a:off x="1219200" y="1406525"/>
            <a:ext cx="586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What is it? What is it for – FAQ?</a:t>
            </a:r>
          </a:p>
        </p:txBody>
      </p:sp>
      <p:pic>
        <p:nvPicPr>
          <p:cNvPr id="50181" name="Picture 12" descr="Screen Clipping">
            <a:extLst>
              <a:ext uri="{FF2B5EF4-FFF2-40B4-BE49-F238E27FC236}">
                <a16:creationId xmlns:a16="http://schemas.microsoft.com/office/drawing/2014/main" id="{27439227-C17A-4E07-A56E-ED0088A22E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4138" y="1920875"/>
            <a:ext cx="275907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descr="Screen Clipping">
            <a:extLst>
              <a:ext uri="{FF2B5EF4-FFF2-40B4-BE49-F238E27FC236}">
                <a16:creationId xmlns:a16="http://schemas.microsoft.com/office/drawing/2014/main" id="{7FF9CFE3-636B-4B7B-BA67-42450133E6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03425"/>
            <a:ext cx="27289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868F-F782-435A-8FD2-DBD8AD1ACB9B}"/>
              </a:ext>
            </a:extLst>
          </p:cNvPr>
          <p:cNvSpPr>
            <a:spLocks noGrp="1"/>
          </p:cNvSpPr>
          <p:nvPr>
            <p:ph type="title" idx="4294967295"/>
          </p:nvPr>
        </p:nvSpPr>
        <p:spPr>
          <a:xfrm>
            <a:off x="576263" y="196850"/>
            <a:ext cx="7339012" cy="833438"/>
          </a:xfrm>
        </p:spPr>
        <p:txBody>
          <a:bodyPr/>
          <a:lstStyle/>
          <a:p>
            <a:pPr>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CREATING EVENT</a:t>
            </a:r>
            <a:endParaRPr lang="en-US" dirty="0">
              <a:solidFill>
                <a:srgbClr val="003399"/>
              </a:solidFill>
              <a:latin typeface="Arial" panose="020B0604020202020204" pitchFamily="34" charset="0"/>
              <a:cs typeface="Arial" panose="020B0604020202020204" pitchFamily="34" charset="0"/>
            </a:endParaRPr>
          </a:p>
        </p:txBody>
      </p:sp>
      <p:pic>
        <p:nvPicPr>
          <p:cNvPr id="51203" name="Content Placeholder 3" descr="Screen Clipping">
            <a:extLst>
              <a:ext uri="{FF2B5EF4-FFF2-40B4-BE49-F238E27FC236}">
                <a16:creationId xmlns:a16="http://schemas.microsoft.com/office/drawing/2014/main" id="{A2C34140-221E-4E7A-B002-9505B3AF9B54}"/>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433763" y="1306513"/>
            <a:ext cx="5403850" cy="4525962"/>
          </a:xfrm>
        </p:spPr>
      </p:pic>
      <p:pic>
        <p:nvPicPr>
          <p:cNvPr id="51204" name="Picture 4" descr="Screen Clipping">
            <a:extLst>
              <a:ext uri="{FF2B5EF4-FFF2-40B4-BE49-F238E27FC236}">
                <a16:creationId xmlns:a16="http://schemas.microsoft.com/office/drawing/2014/main" id="{04650FD1-58A2-4C73-A0FD-42CA674FDA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28733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5">
            <a:extLst>
              <a:ext uri="{FF2B5EF4-FFF2-40B4-BE49-F238E27FC236}">
                <a16:creationId xmlns:a16="http://schemas.microsoft.com/office/drawing/2014/main" id="{C6E24C4D-645E-4111-A001-260D7D7D302F}"/>
              </a:ext>
            </a:extLst>
          </p:cNvPr>
          <p:cNvSpPr txBox="1">
            <a:spLocks noChangeArrowheads="1"/>
          </p:cNvSpPr>
          <p:nvPr/>
        </p:nvSpPr>
        <p:spPr bwMode="auto">
          <a:xfrm>
            <a:off x="354013" y="1295400"/>
            <a:ext cx="24653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Arial" panose="020B0604020202020204" pitchFamily="34" charset="0"/>
                <a:cs typeface="Arial" panose="020B0604020202020204" pitchFamily="34" charset="0"/>
              </a:rPr>
              <a:t>Select “</a:t>
            </a:r>
            <a:r>
              <a:rPr lang="en-US" altLang="en-US" b="1" u="sng" dirty="0">
                <a:latin typeface="Arial" panose="020B0604020202020204" pitchFamily="34" charset="0"/>
                <a:cs typeface="Arial" panose="020B0604020202020204" pitchFamily="34" charset="0"/>
              </a:rPr>
              <a:t>File</a:t>
            </a:r>
            <a:r>
              <a:rPr lang="en-US" altLang="en-US" b="1" dirty="0">
                <a:latin typeface="Arial" panose="020B0604020202020204" pitchFamily="34" charset="0"/>
                <a:cs typeface="Arial" panose="020B0604020202020204" pitchFamily="34" charset="0"/>
              </a:rPr>
              <a:t>”</a:t>
            </a:r>
          </a:p>
        </p:txBody>
      </p:sp>
      <p:sp>
        <p:nvSpPr>
          <p:cNvPr id="7" name="Arrow: Left-Right 6">
            <a:extLst>
              <a:ext uri="{FF2B5EF4-FFF2-40B4-BE49-F238E27FC236}">
                <a16:creationId xmlns:a16="http://schemas.microsoft.com/office/drawing/2014/main" id="{FCB29A07-4C34-47C6-A1E5-487FE9D8AE13}"/>
              </a:ext>
            </a:extLst>
          </p:cNvPr>
          <p:cNvSpPr/>
          <p:nvPr/>
        </p:nvSpPr>
        <p:spPr>
          <a:xfrm>
            <a:off x="1985963" y="1474238"/>
            <a:ext cx="14478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1209" name="TextBox 8">
            <a:extLst>
              <a:ext uri="{FF2B5EF4-FFF2-40B4-BE49-F238E27FC236}">
                <a16:creationId xmlns:a16="http://schemas.microsoft.com/office/drawing/2014/main" id="{D0CDD618-D2EC-4970-B3CC-4198818E965B}"/>
              </a:ext>
            </a:extLst>
          </p:cNvPr>
          <p:cNvSpPr txBox="1">
            <a:spLocks noChangeArrowheads="1"/>
          </p:cNvSpPr>
          <p:nvPr/>
        </p:nvSpPr>
        <p:spPr bwMode="auto">
          <a:xfrm>
            <a:off x="152400" y="4541838"/>
            <a:ext cx="259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Arial" panose="020B0604020202020204" pitchFamily="34" charset="0"/>
                <a:cs typeface="Arial" panose="020B0604020202020204" pitchFamily="34" charset="0"/>
              </a:rPr>
              <a:t>Select “</a:t>
            </a:r>
            <a:r>
              <a:rPr lang="en-US" altLang="en-US" b="1" u="sng" dirty="0">
                <a:latin typeface="Arial" panose="020B0604020202020204" pitchFamily="34" charset="0"/>
                <a:cs typeface="Arial" panose="020B0604020202020204" pitchFamily="34" charset="0"/>
              </a:rPr>
              <a:t>New Race</a:t>
            </a:r>
            <a:r>
              <a:rPr lang="en-US" altLang="en-US" b="1" dirty="0">
                <a:latin typeface="Arial" panose="020B0604020202020204" pitchFamily="34" charset="0"/>
                <a:cs typeface="Arial" panose="020B0604020202020204" pitchFamily="34" charset="0"/>
              </a:rPr>
              <a:t>”</a:t>
            </a:r>
          </a:p>
        </p:txBody>
      </p:sp>
      <p:sp>
        <p:nvSpPr>
          <p:cNvPr id="10" name="Arrow: Left-Up 9">
            <a:extLst>
              <a:ext uri="{FF2B5EF4-FFF2-40B4-BE49-F238E27FC236}">
                <a16:creationId xmlns:a16="http://schemas.microsoft.com/office/drawing/2014/main" id="{54495344-05FD-44C6-87B2-A2066070E62E}"/>
              </a:ext>
            </a:extLst>
          </p:cNvPr>
          <p:cNvSpPr/>
          <p:nvPr/>
        </p:nvSpPr>
        <p:spPr>
          <a:xfrm rot="10800000">
            <a:off x="354013" y="1905000"/>
            <a:ext cx="239712" cy="2560638"/>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CC380B6-21D7-403F-A280-C82A7B0C51A1}"/>
              </a:ext>
            </a:extLst>
          </p:cNvPr>
          <p:cNvSpPr>
            <a:spLocks noGrp="1"/>
          </p:cNvSpPr>
          <p:nvPr>
            <p:ph type="title" idx="4294967295"/>
          </p:nvPr>
        </p:nvSpPr>
        <p:spPr>
          <a:xfrm>
            <a:off x="652463" y="-14288"/>
            <a:ext cx="8229600" cy="989013"/>
          </a:xfrm>
        </p:spPr>
        <p:txBody>
          <a:bodyPr>
            <a:normAutofit/>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CREATE YOUR EVENT/RACE</a:t>
            </a:r>
          </a:p>
        </p:txBody>
      </p:sp>
      <p:sp>
        <p:nvSpPr>
          <p:cNvPr id="52227" name="Text Placeholder 8">
            <a:extLst>
              <a:ext uri="{FF2B5EF4-FFF2-40B4-BE49-F238E27FC236}">
                <a16:creationId xmlns:a16="http://schemas.microsoft.com/office/drawing/2014/main" id="{9593A8A1-F34F-4FD7-ACF9-F960CBAFDEC2}"/>
              </a:ext>
            </a:extLst>
          </p:cNvPr>
          <p:cNvSpPr>
            <a:spLocks noGrp="1"/>
          </p:cNvSpPr>
          <p:nvPr>
            <p:ph type="body" idx="4294967295"/>
          </p:nvPr>
        </p:nvSpPr>
        <p:spPr>
          <a:xfrm>
            <a:off x="223838" y="1082675"/>
            <a:ext cx="3200400" cy="381000"/>
          </a:xfrm>
        </p:spPr>
        <p:txBody>
          <a:bodyPr rtlCol="0">
            <a:normAutofit fontScale="92500"/>
          </a:bodyPr>
          <a:lstStyle/>
          <a:p>
            <a:pPr marL="0" indent="0" algn="ctr" eaLnBrk="1" hangingPunct="1">
              <a:buFont typeface="Arial" panose="020B0604020202020204" pitchFamily="34" charset="0"/>
              <a:buNone/>
              <a:defRPr/>
            </a:pPr>
            <a:r>
              <a:rPr lang="en-US" altLang="en-US" sz="1400" b="1" dirty="0">
                <a:solidFill>
                  <a:schemeClr val="tx1"/>
                </a:solidFill>
                <a:latin typeface="Arial" charset="0"/>
                <a:cs typeface="Arial" charset="0"/>
              </a:rPr>
              <a:t>Select “</a:t>
            </a:r>
            <a:r>
              <a:rPr lang="en-US" altLang="en-US" sz="1400" b="1" u="sng" dirty="0">
                <a:solidFill>
                  <a:schemeClr val="tx1"/>
                </a:solidFill>
                <a:latin typeface="Arial" charset="0"/>
                <a:cs typeface="Arial" charset="0"/>
              </a:rPr>
              <a:t>File”</a:t>
            </a:r>
            <a:r>
              <a:rPr lang="en-US" altLang="en-US" sz="1400" b="1" dirty="0">
                <a:solidFill>
                  <a:schemeClr val="tx1"/>
                </a:solidFill>
                <a:latin typeface="Arial" charset="0"/>
                <a:cs typeface="Arial" charset="0"/>
              </a:rPr>
              <a:t> / “</a:t>
            </a:r>
            <a:r>
              <a:rPr lang="en-US" altLang="en-US" sz="1400" b="1" u="sng" dirty="0">
                <a:solidFill>
                  <a:schemeClr val="tx1"/>
                </a:solidFill>
                <a:latin typeface="Arial" charset="0"/>
                <a:cs typeface="Arial" charset="0"/>
              </a:rPr>
              <a:t>New</a:t>
            </a:r>
            <a:r>
              <a:rPr lang="en-US" altLang="en-US" sz="1400" b="1" dirty="0">
                <a:solidFill>
                  <a:schemeClr val="tx1"/>
                </a:solidFill>
                <a:latin typeface="Arial" charset="0"/>
                <a:cs typeface="Arial" charset="0"/>
              </a:rPr>
              <a:t>” or “</a:t>
            </a:r>
            <a:r>
              <a:rPr lang="en-US" altLang="en-US" sz="1400" b="1" u="sng" dirty="0">
                <a:solidFill>
                  <a:schemeClr val="tx1"/>
                </a:solidFill>
                <a:latin typeface="Arial" charset="0"/>
                <a:cs typeface="Arial" charset="0"/>
              </a:rPr>
              <a:t>Open Race</a:t>
            </a:r>
            <a:r>
              <a:rPr lang="en-US" altLang="en-US" sz="1400" b="1" dirty="0">
                <a:solidFill>
                  <a:schemeClr val="tx1"/>
                </a:solidFill>
                <a:latin typeface="Arial" charset="0"/>
                <a:cs typeface="Arial" charset="0"/>
              </a:rPr>
              <a:t>”</a:t>
            </a:r>
          </a:p>
        </p:txBody>
      </p:sp>
      <p:sp>
        <p:nvSpPr>
          <p:cNvPr id="52228" name="Text Placeholder 10">
            <a:extLst>
              <a:ext uri="{FF2B5EF4-FFF2-40B4-BE49-F238E27FC236}">
                <a16:creationId xmlns:a16="http://schemas.microsoft.com/office/drawing/2014/main" id="{20B9D904-C019-4475-8ABF-833F779C034F}"/>
              </a:ext>
            </a:extLst>
          </p:cNvPr>
          <p:cNvSpPr>
            <a:spLocks noGrp="1" noChangeArrowheads="1"/>
          </p:cNvSpPr>
          <p:nvPr>
            <p:ph type="body" sz="quarter" idx="4294967295"/>
          </p:nvPr>
        </p:nvSpPr>
        <p:spPr>
          <a:xfrm>
            <a:off x="4572000" y="1657350"/>
            <a:ext cx="3467100" cy="811213"/>
          </a:xfrm>
        </p:spPr>
        <p:txBody>
          <a:bodyPr/>
          <a:lstStyle/>
          <a:p>
            <a:pPr>
              <a:buFont typeface="Arial" panose="020B0604020202020204" pitchFamily="34" charset="0"/>
              <a:buChar char="•"/>
            </a:pPr>
            <a:r>
              <a:rPr lang="en-US" altLang="en-US" sz="1400" b="1" dirty="0">
                <a:latin typeface="Arial" panose="020B0604020202020204" pitchFamily="34" charset="0"/>
                <a:cs typeface="Arial" panose="020B0604020202020204" pitchFamily="34" charset="0"/>
              </a:rPr>
              <a:t>Create a file name that will be easily identified: e.g.: L_SL_31dec</a:t>
            </a:r>
          </a:p>
          <a:p>
            <a:pPr>
              <a:buFont typeface="Arial" panose="020B0604020202020204" pitchFamily="34" charset="0"/>
              <a:buChar char="•"/>
            </a:pPr>
            <a:r>
              <a:rPr lang="en-US" altLang="en-US" sz="1400" b="1" dirty="0">
                <a:latin typeface="Arial" panose="020B0604020202020204" pitchFamily="34" charset="0"/>
                <a:cs typeface="Arial" panose="020B0604020202020204" pitchFamily="34" charset="0"/>
              </a:rPr>
              <a:t>Use same file name for L-T posting! </a:t>
            </a:r>
          </a:p>
        </p:txBody>
      </p:sp>
      <p:sp>
        <p:nvSpPr>
          <p:cNvPr id="52229" name="Rectangle 12">
            <a:extLst>
              <a:ext uri="{FF2B5EF4-FFF2-40B4-BE49-F238E27FC236}">
                <a16:creationId xmlns:a16="http://schemas.microsoft.com/office/drawing/2014/main" id="{2F24743E-402E-493D-9C2D-D1939D6E22E9}"/>
              </a:ext>
            </a:extLst>
          </p:cNvPr>
          <p:cNvSpPr>
            <a:spLocks noChangeArrowheads="1"/>
          </p:cNvSpPr>
          <p:nvPr/>
        </p:nvSpPr>
        <p:spPr bwMode="auto">
          <a:xfrm>
            <a:off x="1104900" y="6056313"/>
            <a:ext cx="305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i="1" dirty="0">
                <a:solidFill>
                  <a:srgbClr val="003399"/>
                </a:solidFill>
                <a:latin typeface="Arial" panose="020B0604020202020204" pitchFamily="34" charset="0"/>
                <a:cs typeface="Arial" panose="020B0604020202020204" pitchFamily="34" charset="0"/>
              </a:rPr>
              <a:t>Notice “NatFIS” extension</a:t>
            </a:r>
          </a:p>
        </p:txBody>
      </p:sp>
      <p:pic>
        <p:nvPicPr>
          <p:cNvPr id="10" name="Picture 9">
            <a:extLst>
              <a:ext uri="{FF2B5EF4-FFF2-40B4-BE49-F238E27FC236}">
                <a16:creationId xmlns:a16="http://schemas.microsoft.com/office/drawing/2014/main" id="{618FDFDE-1DC9-48D2-800C-B172CACC2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75" y="1734587"/>
            <a:ext cx="4038944" cy="3666637"/>
          </a:xfrm>
          <a:prstGeom prst="rect">
            <a:avLst/>
          </a:prstGeom>
        </p:spPr>
      </p:pic>
      <p:sp>
        <p:nvSpPr>
          <p:cNvPr id="7" name="Right Arrow 6">
            <a:extLst>
              <a:ext uri="{FF2B5EF4-FFF2-40B4-BE49-F238E27FC236}">
                <a16:creationId xmlns:a16="http://schemas.microsoft.com/office/drawing/2014/main" id="{2D60E58A-2ED2-49C0-866B-E429812E8A5E}"/>
              </a:ext>
            </a:extLst>
          </p:cNvPr>
          <p:cNvSpPr/>
          <p:nvPr/>
        </p:nvSpPr>
        <p:spPr>
          <a:xfrm rot="5400000">
            <a:off x="98425" y="1495425"/>
            <a:ext cx="403225"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2231" name="Picture 4" descr="Screen Clipping">
            <a:extLst>
              <a:ext uri="{FF2B5EF4-FFF2-40B4-BE49-F238E27FC236}">
                <a16:creationId xmlns:a16="http://schemas.microsoft.com/office/drawing/2014/main" id="{34F94508-09C3-4112-AF6D-0B099FBEA9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775" y="2014904"/>
            <a:ext cx="144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51AFC60-CCF6-4D8F-AD3C-6EF1BC772B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325" y="2476500"/>
            <a:ext cx="3902449" cy="2994025"/>
          </a:xfrm>
          <a:prstGeom prst="rect">
            <a:avLst/>
          </a:prstGeom>
        </p:spPr>
      </p:pic>
      <p:cxnSp>
        <p:nvCxnSpPr>
          <p:cNvPr id="18" name="Straight Arrow Connector 17">
            <a:extLst>
              <a:ext uri="{FF2B5EF4-FFF2-40B4-BE49-F238E27FC236}">
                <a16:creationId xmlns:a16="http://schemas.microsoft.com/office/drawing/2014/main" id="{ED571243-BE36-4D25-A3E0-DFAD3DEA6154}"/>
              </a:ext>
            </a:extLst>
          </p:cNvPr>
          <p:cNvCxnSpPr>
            <a:cxnSpLocks/>
          </p:cNvCxnSpPr>
          <p:nvPr/>
        </p:nvCxnSpPr>
        <p:spPr>
          <a:xfrm flipH="1">
            <a:off x="5410200" y="2476500"/>
            <a:ext cx="1295400" cy="216376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B873584-E2C8-41FC-91C3-785DC352AE58}"/>
              </a:ext>
            </a:extLst>
          </p:cNvPr>
          <p:cNvCxnSpPr>
            <a:cxnSpLocks/>
          </p:cNvCxnSpPr>
          <p:nvPr/>
        </p:nvCxnSpPr>
        <p:spPr>
          <a:xfrm flipV="1">
            <a:off x="4127500" y="4640263"/>
            <a:ext cx="2044700" cy="16002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707AF51-363A-4E37-948D-D2E7D78F081B}"/>
              </a:ext>
            </a:extLst>
          </p:cNvPr>
          <p:cNvSpPr>
            <a:spLocks noGrp="1"/>
          </p:cNvSpPr>
          <p:nvPr>
            <p:ph type="title" idx="4294967295"/>
          </p:nvPr>
        </p:nvSpPr>
        <p:spPr>
          <a:xfrm>
            <a:off x="381000" y="76200"/>
            <a:ext cx="8229600" cy="990600"/>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VERIFICATION</a:t>
            </a:r>
          </a:p>
        </p:txBody>
      </p:sp>
      <p:sp>
        <p:nvSpPr>
          <p:cNvPr id="36867" name="Content Placeholder 2">
            <a:extLst>
              <a:ext uri="{FF2B5EF4-FFF2-40B4-BE49-F238E27FC236}">
                <a16:creationId xmlns:a16="http://schemas.microsoft.com/office/drawing/2014/main" id="{D1E8F8B5-238A-403A-9A05-4DDE51A05575}"/>
              </a:ext>
            </a:extLst>
          </p:cNvPr>
          <p:cNvSpPr>
            <a:spLocks noGrp="1"/>
          </p:cNvSpPr>
          <p:nvPr>
            <p:ph idx="4294967295"/>
          </p:nvPr>
        </p:nvSpPr>
        <p:spPr>
          <a:xfrm>
            <a:off x="533400" y="1371600"/>
            <a:ext cx="8229600" cy="4906963"/>
          </a:xfrm>
        </p:spPr>
        <p:txBody>
          <a:bodyPr rtlCol="0">
            <a:normAutofit fontScale="70000" lnSpcReduction="20000"/>
          </a:bodyPr>
          <a:lstStyle/>
          <a:p>
            <a:pPr marL="457200" lvl="4" indent="-457200" eaLnBrk="1" fontAlgn="auto" hangingPunct="1">
              <a:lnSpc>
                <a:spcPct val="120000"/>
              </a:lnSpc>
              <a:spcBef>
                <a:spcPts val="1200"/>
              </a:spcBef>
              <a:spcAft>
                <a:spcPts val="0"/>
              </a:spcAft>
              <a:buFont typeface="Arial" charset="0"/>
              <a:buChar char="•"/>
              <a:defRPr/>
            </a:pPr>
            <a:r>
              <a:rPr lang="en-US" altLang="en-US" sz="2800" u="sng" dirty="0">
                <a:latin typeface="Arial" panose="020B0604020202020204" pitchFamily="34" charset="0"/>
                <a:cs typeface="Arial" panose="020B0604020202020204" pitchFamily="34" charset="0"/>
              </a:rPr>
              <a:t>All entered data</a:t>
            </a:r>
            <a:r>
              <a:rPr lang="en-US" altLang="en-US" sz="2800" dirty="0">
                <a:latin typeface="Arial" panose="020B0604020202020204" pitchFamily="34" charset="0"/>
                <a:cs typeface="Arial" panose="020B0604020202020204" pitchFamily="34" charset="0"/>
              </a:rPr>
              <a:t> </a:t>
            </a:r>
            <a:r>
              <a:rPr lang="en-US" altLang="en-US" sz="2800" b="1" dirty="0">
                <a:solidFill>
                  <a:srgbClr val="003399"/>
                </a:solidFill>
                <a:latin typeface="Arial" panose="020B0604020202020204" pitchFamily="34" charset="0"/>
                <a:cs typeface="Arial" panose="020B0604020202020204" pitchFamily="34" charset="0"/>
              </a:rPr>
              <a:t>must</a:t>
            </a:r>
            <a:r>
              <a:rPr lang="en-US" altLang="en-US" sz="2800" dirty="0">
                <a:latin typeface="Arial" panose="020B0604020202020204" pitchFamily="34" charset="0"/>
                <a:cs typeface="Arial" panose="020B0604020202020204" pitchFamily="34" charset="0"/>
              </a:rPr>
              <a:t> be verified against the original data source: </a:t>
            </a:r>
          </a:p>
          <a:p>
            <a:pPr marL="0" lvl="4" indent="0" eaLnBrk="1" fontAlgn="auto" hangingPunct="1">
              <a:lnSpc>
                <a:spcPct val="120000"/>
              </a:lnSpc>
              <a:spcBef>
                <a:spcPts val="1200"/>
              </a:spcBef>
              <a:spcAft>
                <a:spcPts val="0"/>
              </a:spcAft>
              <a:buFont typeface="Arial" charset="0"/>
              <a:buNone/>
              <a:defRPr/>
            </a:pPr>
            <a:r>
              <a:rPr lang="en-US" altLang="en-US" sz="2800" dirty="0">
                <a:latin typeface="Arial" panose="020B0604020202020204" pitchFamily="34" charset="0"/>
                <a:cs typeface="Arial" panose="020B0604020202020204" pitchFamily="34" charset="0"/>
              </a:rPr>
              <a:t>	     U.S. Ski &amp; Snowboard website for </a:t>
            </a:r>
            <a:r>
              <a:rPr lang="en-US" altLang="en-US" sz="2800" u="sng" dirty="0">
                <a:latin typeface="Arial" panose="020B0604020202020204" pitchFamily="34" charset="0"/>
                <a:cs typeface="Arial" panose="020B0604020202020204" pitchFamily="34" charset="0"/>
              </a:rPr>
              <a:t>non-FIS event data </a:t>
            </a:r>
            <a:r>
              <a:rPr lang="en-US" altLang="en-US" sz="2800" dirty="0">
                <a:latin typeface="Arial" panose="020B0604020202020204" pitchFamily="34" charset="0"/>
                <a:cs typeface="Arial" panose="020B0604020202020204" pitchFamily="34" charset="0"/>
              </a:rPr>
              <a:t>and </a:t>
            </a:r>
          </a:p>
          <a:p>
            <a:pPr marL="0" lvl="4" indent="0" eaLnBrk="1" fontAlgn="auto" hangingPunct="1">
              <a:lnSpc>
                <a:spcPct val="120000"/>
              </a:lnSpc>
              <a:spcAft>
                <a:spcPts val="0"/>
              </a:spcAft>
              <a:buFont typeface="Arial" charset="0"/>
              <a:buNone/>
              <a:defRPr/>
            </a:pPr>
            <a:r>
              <a:rPr lang="en-US" altLang="en-US" sz="2800" dirty="0">
                <a:latin typeface="Arial" panose="020B0604020202020204" pitchFamily="34" charset="0"/>
                <a:cs typeface="Arial" panose="020B0604020202020204" pitchFamily="34" charset="0"/>
              </a:rPr>
              <a:t>	     FIS website for </a:t>
            </a:r>
            <a:r>
              <a:rPr lang="en-US" altLang="en-US" sz="2800" u="sng" dirty="0">
                <a:latin typeface="Arial" panose="020B0604020202020204" pitchFamily="34" charset="0"/>
                <a:cs typeface="Arial" panose="020B0604020202020204" pitchFamily="34" charset="0"/>
              </a:rPr>
              <a:t>FIS event data</a:t>
            </a:r>
          </a:p>
          <a:p>
            <a:pPr marL="457200" lvl="4" indent="-457200" eaLnBrk="1" fontAlgn="auto" hangingPunct="1">
              <a:lnSpc>
                <a:spcPct val="120000"/>
              </a:lnSpc>
              <a:spcBef>
                <a:spcPts val="1200"/>
              </a:spcBef>
              <a:spcAft>
                <a:spcPts val="0"/>
              </a:spcAft>
              <a:buFont typeface="Arial" charset="0"/>
              <a:buChar char="•"/>
              <a:defRPr/>
            </a:pPr>
            <a:r>
              <a:rPr lang="en-US" altLang="en-US" sz="2800" u="sng" dirty="0">
                <a:latin typeface="Arial" panose="020B0604020202020204" pitchFamily="34" charset="0"/>
                <a:cs typeface="Arial" panose="020B0604020202020204" pitchFamily="34" charset="0"/>
              </a:rPr>
              <a:t>All computers</a:t>
            </a:r>
            <a:r>
              <a:rPr lang="en-US" altLang="en-US" sz="2800" dirty="0">
                <a:latin typeface="Arial" panose="020B0604020202020204" pitchFamily="34" charset="0"/>
                <a:cs typeface="Arial" panose="020B0604020202020204" pitchFamily="34" charset="0"/>
              </a:rPr>
              <a:t> involved in the timing/scoring/documentation of an event </a:t>
            </a:r>
            <a:r>
              <a:rPr lang="en-US" altLang="en-US" sz="2800" b="1" dirty="0">
                <a:solidFill>
                  <a:srgbClr val="003399"/>
                </a:solidFill>
                <a:latin typeface="Arial" panose="020B0604020202020204" pitchFamily="34" charset="0"/>
                <a:cs typeface="Arial" panose="020B0604020202020204" pitchFamily="34" charset="0"/>
              </a:rPr>
              <a:t>must</a:t>
            </a:r>
            <a:r>
              <a:rPr lang="en-US" altLang="en-US" sz="2800" dirty="0">
                <a:latin typeface="Arial" panose="020B0604020202020204" pitchFamily="34" charset="0"/>
                <a:cs typeface="Arial" panose="020B0604020202020204" pitchFamily="34" charset="0"/>
              </a:rPr>
              <a:t> be running the </a:t>
            </a:r>
            <a:r>
              <a:rPr lang="en-US" altLang="en-US" sz="2800" u="sng" dirty="0">
                <a:latin typeface="Arial" panose="020B0604020202020204" pitchFamily="34" charset="0"/>
                <a:cs typeface="Arial" panose="020B0604020202020204" pitchFamily="34" charset="0"/>
              </a:rPr>
              <a:t>same software version</a:t>
            </a:r>
          </a:p>
          <a:p>
            <a:pPr marL="457200" lvl="4" indent="-457200" eaLnBrk="1" fontAlgn="auto" hangingPunct="1">
              <a:lnSpc>
                <a:spcPct val="120000"/>
              </a:lnSpc>
              <a:spcBef>
                <a:spcPts val="1200"/>
              </a:spcBef>
              <a:spcAft>
                <a:spcPts val="0"/>
              </a:spcAft>
              <a:buFont typeface="Arial" charset="0"/>
              <a:buChar char="•"/>
              <a:defRPr/>
            </a:pPr>
            <a:r>
              <a:rPr lang="en-US" altLang="en-US" sz="2800" u="sng" dirty="0">
                <a:latin typeface="Arial" panose="020B0604020202020204" pitchFamily="34" charset="0"/>
                <a:cs typeface="Arial" panose="020B0604020202020204" pitchFamily="34" charset="0"/>
              </a:rPr>
              <a:t>All computers </a:t>
            </a:r>
            <a:r>
              <a:rPr lang="en-US" altLang="en-US" sz="2800" dirty="0">
                <a:latin typeface="Arial" panose="020B0604020202020204" pitchFamily="34" charset="0"/>
                <a:cs typeface="Arial" panose="020B0604020202020204" pitchFamily="34" charset="0"/>
              </a:rPr>
              <a:t>involved in the timing/scoring/documentation of an event </a:t>
            </a:r>
            <a:r>
              <a:rPr lang="en-US" altLang="en-US" sz="2800" b="1" dirty="0">
                <a:solidFill>
                  <a:srgbClr val="003399"/>
                </a:solidFill>
                <a:latin typeface="Arial" panose="020B0604020202020204" pitchFamily="34" charset="0"/>
                <a:cs typeface="Arial" panose="020B0604020202020204" pitchFamily="34" charset="0"/>
              </a:rPr>
              <a:t>must</a:t>
            </a:r>
            <a:r>
              <a:rPr lang="en-US" altLang="en-US" sz="2800" dirty="0">
                <a:latin typeface="Arial" panose="020B0604020202020204" pitchFamily="34" charset="0"/>
                <a:cs typeface="Arial" panose="020B0604020202020204" pitchFamily="34" charset="0"/>
              </a:rPr>
              <a:t> have </a:t>
            </a:r>
            <a:r>
              <a:rPr lang="en-US" altLang="en-US" sz="2800" u="sng" dirty="0">
                <a:latin typeface="Arial" panose="020B0604020202020204" pitchFamily="34" charset="0"/>
                <a:cs typeface="Arial" panose="020B0604020202020204" pitchFamily="34" charset="0"/>
              </a:rPr>
              <a:t>current Points Lists </a:t>
            </a:r>
            <a:r>
              <a:rPr lang="en-US" altLang="en-US" sz="2800" dirty="0">
                <a:latin typeface="Arial" panose="020B0604020202020204" pitchFamily="34" charset="0"/>
                <a:cs typeface="Arial" panose="020B0604020202020204" pitchFamily="34" charset="0"/>
              </a:rPr>
              <a:t>loaded because </a:t>
            </a:r>
            <a:r>
              <a:rPr lang="en-US" altLang="en-US" sz="2800" u="sng" dirty="0">
                <a:latin typeface="Arial" panose="020B0604020202020204" pitchFamily="34" charset="0"/>
                <a:cs typeface="Arial" panose="020B0604020202020204" pitchFamily="34" charset="0"/>
              </a:rPr>
              <a:t>transferred race files only contain keyed data</a:t>
            </a:r>
            <a:r>
              <a:rPr lang="en-US" altLang="en-US" sz="2800" dirty="0">
                <a:latin typeface="Arial" panose="020B0604020202020204" pitchFamily="34" charset="0"/>
                <a:cs typeface="Arial" panose="020B0604020202020204" pitchFamily="34" charset="0"/>
              </a:rPr>
              <a:t>; they do not contain accessible copies of the Points Lists.  </a:t>
            </a:r>
          </a:p>
          <a:p>
            <a:pPr marL="457200" lvl="4" indent="-457200" eaLnBrk="1" fontAlgn="auto" hangingPunct="1">
              <a:lnSpc>
                <a:spcPct val="120000"/>
              </a:lnSpc>
              <a:spcBef>
                <a:spcPts val="1200"/>
              </a:spcBef>
              <a:spcAft>
                <a:spcPts val="0"/>
              </a:spcAft>
              <a:buFont typeface="Arial" charset="0"/>
              <a:buChar char="•"/>
              <a:defRPr/>
            </a:pPr>
            <a:r>
              <a:rPr lang="en-US" altLang="en-US" sz="2800" b="1" i="1" dirty="0">
                <a:solidFill>
                  <a:srgbClr val="003399"/>
                </a:solidFill>
                <a:latin typeface="Arial" panose="020B0604020202020204" pitchFamily="34" charset="0"/>
                <a:cs typeface="Arial" panose="020B0604020202020204" pitchFamily="34" charset="0"/>
              </a:rPr>
              <a:t>Identical data access is required if timing personnel have to make a change in the race file: e.g. insert a competitor, change an official.</a:t>
            </a:r>
            <a:endParaRPr lang="en-US" altLang="en-US" sz="2800" b="1" dirty="0">
              <a:solidFill>
                <a:srgbClr val="003399"/>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62CF49D-1DB9-4201-8181-18D9C39CAF54}"/>
              </a:ext>
            </a:extLst>
          </p:cNvPr>
          <p:cNvSpPr>
            <a:spLocks noGrp="1"/>
          </p:cNvSpPr>
          <p:nvPr>
            <p:ph type="title" idx="4294967295"/>
          </p:nvPr>
        </p:nvSpPr>
        <p:spPr>
          <a:xfrm>
            <a:off x="319088" y="195263"/>
            <a:ext cx="8229600" cy="1143000"/>
          </a:xfrm>
        </p:spPr>
        <p:txBody>
          <a:bodyPr/>
          <a:lstStyle/>
          <a:p>
            <a:pPr eaLnBrk="1" hangingPunct="1">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OPENING HEADER SCREEN: </a:t>
            </a:r>
            <a:b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EVENT</a:t>
            </a:r>
          </a:p>
        </p:txBody>
      </p:sp>
      <p:sp>
        <p:nvSpPr>
          <p:cNvPr id="54275" name="TextBox 3">
            <a:extLst>
              <a:ext uri="{FF2B5EF4-FFF2-40B4-BE49-F238E27FC236}">
                <a16:creationId xmlns:a16="http://schemas.microsoft.com/office/drawing/2014/main" id="{65ED273A-3396-42DB-A209-10C174C2A0C9}"/>
              </a:ext>
            </a:extLst>
          </p:cNvPr>
          <p:cNvSpPr txBox="1">
            <a:spLocks noChangeArrowheads="1"/>
          </p:cNvSpPr>
          <p:nvPr/>
        </p:nvSpPr>
        <p:spPr bwMode="auto">
          <a:xfrm>
            <a:off x="41275" y="4165600"/>
            <a:ext cx="2546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sz="1600" b="1" dirty="0">
                <a:solidFill>
                  <a:srgbClr val="0070C0"/>
                </a:solidFill>
                <a:latin typeface="Arial" panose="020B0604020202020204" pitchFamily="34" charset="0"/>
                <a:cs typeface="Arial" panose="020B0604020202020204" pitchFamily="34" charset="0"/>
              </a:rPr>
              <a:t>Non-FIS Code, an alpha+4-digit # for all non-FIS events including speed training as noted on website</a:t>
            </a:r>
          </a:p>
        </p:txBody>
      </p:sp>
      <p:sp>
        <p:nvSpPr>
          <p:cNvPr id="45061" name="TextBox 5">
            <a:extLst>
              <a:ext uri="{FF2B5EF4-FFF2-40B4-BE49-F238E27FC236}">
                <a16:creationId xmlns:a16="http://schemas.microsoft.com/office/drawing/2014/main" id="{DBAFC513-6F82-4379-BF8F-DF9A70D3B7EC}"/>
              </a:ext>
            </a:extLst>
          </p:cNvPr>
          <p:cNvSpPr txBox="1">
            <a:spLocks noChangeArrowheads="1"/>
          </p:cNvSpPr>
          <p:nvPr/>
        </p:nvSpPr>
        <p:spPr bwMode="auto">
          <a:xfrm>
            <a:off x="7004050" y="3214688"/>
            <a:ext cx="21272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285750" indent="-285750" eaLnBrk="1" fontAlgn="auto" hangingPunct="1">
              <a:spcBef>
                <a:spcPct val="0"/>
              </a:spcBef>
              <a:spcAft>
                <a:spcPts val="0"/>
              </a:spcAft>
              <a:defRPr/>
            </a:pPr>
            <a:r>
              <a:rPr lang="en-US" altLang="en-US" sz="1500" b="1" dirty="0">
                <a:solidFill>
                  <a:srgbClr val="0070C0"/>
                </a:solidFill>
                <a:latin typeface="Arial" panose="020B0604020202020204" pitchFamily="34" charset="0"/>
                <a:cs typeface="Arial" panose="020B0604020202020204" pitchFamily="34" charset="0"/>
              </a:rPr>
              <a:t>Course Name &amp; Homologation No. as noted in  Homologation Report.  </a:t>
            </a:r>
          </a:p>
          <a:p>
            <a:pPr eaLnBrk="1" fontAlgn="auto" hangingPunct="1">
              <a:spcBef>
                <a:spcPct val="0"/>
              </a:spcBef>
              <a:spcAft>
                <a:spcPts val="0"/>
              </a:spcAft>
              <a:buFontTx/>
              <a:buNone/>
              <a:defRPr/>
            </a:pPr>
            <a:endParaRPr lang="en-US" altLang="en-US" sz="800" b="1" dirty="0">
              <a:solidFill>
                <a:srgbClr val="0070C0"/>
              </a:solidFill>
              <a:latin typeface="Comic Sans MS" pitchFamily="66" charset="0"/>
            </a:endParaRPr>
          </a:p>
          <a:p>
            <a:pPr marL="285750" indent="-285750" eaLnBrk="1" fontAlgn="auto" hangingPunct="1">
              <a:spcBef>
                <a:spcPct val="0"/>
              </a:spcBef>
              <a:spcAft>
                <a:spcPts val="0"/>
              </a:spcAft>
              <a:defRPr/>
            </a:pPr>
            <a:r>
              <a:rPr lang="en-US" altLang="en-US" sz="1500" b="1" dirty="0">
                <a:solidFill>
                  <a:srgbClr val="0070C0"/>
                </a:solidFill>
                <a:latin typeface="Arial" panose="020B0604020202020204" pitchFamily="34" charset="0"/>
                <a:cs typeface="Arial" panose="020B0604020202020204" pitchFamily="34" charset="0"/>
              </a:rPr>
              <a:t>Start &amp; Finish Elevations as verified by the TD.</a:t>
            </a:r>
          </a:p>
        </p:txBody>
      </p:sp>
      <p:sp>
        <p:nvSpPr>
          <p:cNvPr id="54277" name="TextBox 7">
            <a:extLst>
              <a:ext uri="{FF2B5EF4-FFF2-40B4-BE49-F238E27FC236}">
                <a16:creationId xmlns:a16="http://schemas.microsoft.com/office/drawing/2014/main" id="{95808B92-38FB-434B-9123-B76492B50E87}"/>
              </a:ext>
            </a:extLst>
          </p:cNvPr>
          <p:cNvSpPr txBox="1">
            <a:spLocks noChangeArrowheads="1"/>
          </p:cNvSpPr>
          <p:nvPr/>
        </p:nvSpPr>
        <p:spPr bwMode="auto">
          <a:xfrm>
            <a:off x="50800" y="1570038"/>
            <a:ext cx="24257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sz="1600" b="1" dirty="0">
                <a:solidFill>
                  <a:srgbClr val="0070C0"/>
                </a:solidFill>
                <a:latin typeface="Arial" panose="020B0604020202020204" pitchFamily="34" charset="0"/>
                <a:cs typeface="Arial" panose="020B0604020202020204" pitchFamily="34" charset="0"/>
              </a:rPr>
              <a:t>Name of Race as noted on U.S. Ski &amp; Snowboard* </a:t>
            </a:r>
          </a:p>
          <a:p>
            <a:pPr eaLnBrk="1" hangingPunct="1">
              <a:buFont typeface="Arial" panose="020B0604020202020204" pitchFamily="34" charset="0"/>
              <a:buChar char="•"/>
            </a:pPr>
            <a:endParaRPr lang="en-US" altLang="en-US" sz="1600" dirty="0">
              <a:latin typeface="Calibri" panose="020F0502020204030204" pitchFamily="34" charset="0"/>
              <a:cs typeface="Arial" panose="020B0604020202020204" pitchFamily="34" charset="0"/>
            </a:endParaRPr>
          </a:p>
        </p:txBody>
      </p:sp>
      <p:sp>
        <p:nvSpPr>
          <p:cNvPr id="54278" name="TextBox 9">
            <a:extLst>
              <a:ext uri="{FF2B5EF4-FFF2-40B4-BE49-F238E27FC236}">
                <a16:creationId xmlns:a16="http://schemas.microsoft.com/office/drawing/2014/main" id="{CBDBB97F-C80B-42DD-B0DB-AA18E803665C}"/>
              </a:ext>
            </a:extLst>
          </p:cNvPr>
          <p:cNvSpPr txBox="1">
            <a:spLocks noChangeArrowheads="1"/>
          </p:cNvSpPr>
          <p:nvPr/>
        </p:nvSpPr>
        <p:spPr bwMode="auto">
          <a:xfrm>
            <a:off x="7004050" y="2079625"/>
            <a:ext cx="20034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sz="1400" b="1" dirty="0">
                <a:solidFill>
                  <a:srgbClr val="0070C0"/>
                </a:solidFill>
                <a:latin typeface="Arial" panose="020B0604020202020204" pitchFamily="34" charset="0"/>
                <a:cs typeface="Arial" panose="020B0604020202020204" pitchFamily="34" charset="0"/>
              </a:rPr>
              <a:t>State, Division, Club, Ski Area, Timing Equipment or Timing Co. Name</a:t>
            </a:r>
            <a:endParaRPr lang="en-US" altLang="en-US" sz="1400" dirty="0">
              <a:latin typeface="Arial" panose="020B0604020202020204" pitchFamily="34" charset="0"/>
              <a:cs typeface="Arial" panose="020B0604020202020204" pitchFamily="34" charset="0"/>
            </a:endParaRPr>
          </a:p>
        </p:txBody>
      </p:sp>
      <p:sp>
        <p:nvSpPr>
          <p:cNvPr id="45068" name="TextBox 7">
            <a:extLst>
              <a:ext uri="{FF2B5EF4-FFF2-40B4-BE49-F238E27FC236}">
                <a16:creationId xmlns:a16="http://schemas.microsoft.com/office/drawing/2014/main" id="{FCB30FA5-A87F-487A-A795-4639EEA30397}"/>
              </a:ext>
            </a:extLst>
          </p:cNvPr>
          <p:cNvSpPr txBox="1">
            <a:spLocks noChangeArrowheads="1"/>
          </p:cNvSpPr>
          <p:nvPr/>
        </p:nvSpPr>
        <p:spPr bwMode="auto">
          <a:xfrm>
            <a:off x="50800" y="2782888"/>
            <a:ext cx="26908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285750" indent="-285750" eaLnBrk="1" fontAlgn="auto" hangingPunct="1">
              <a:spcBef>
                <a:spcPct val="0"/>
              </a:spcBef>
              <a:spcAft>
                <a:spcPts val="0"/>
              </a:spcAft>
              <a:defRPr/>
            </a:pPr>
            <a:r>
              <a:rPr lang="en-US" altLang="en-US" sz="1600" b="1" dirty="0">
                <a:solidFill>
                  <a:srgbClr val="0070C0"/>
                </a:solidFill>
                <a:latin typeface="Arial" panose="020B0604020202020204" pitchFamily="34" charset="0"/>
                <a:cs typeface="Arial" panose="020B0604020202020204" pitchFamily="34" charset="0"/>
              </a:rPr>
              <a:t>Non-FIS Race Level: </a:t>
            </a:r>
          </a:p>
          <a:p>
            <a:pPr eaLnBrk="1" fontAlgn="auto" hangingPunct="1">
              <a:spcBef>
                <a:spcPct val="0"/>
              </a:spcBef>
              <a:spcAft>
                <a:spcPts val="0"/>
              </a:spcAft>
              <a:buFontTx/>
              <a:buNone/>
              <a:defRPr/>
            </a:pPr>
            <a:r>
              <a:rPr lang="en-US" altLang="en-US" sz="1600" b="1" dirty="0">
                <a:solidFill>
                  <a:srgbClr val="0070C0"/>
                </a:solidFill>
                <a:latin typeface="Arial" panose="020B0604020202020204" pitchFamily="34" charset="0"/>
                <a:cs typeface="Arial" panose="020B0604020202020204" pitchFamily="34" charset="0"/>
                <a:sym typeface="Wingdings 2" pitchFamily="18" charset="2"/>
              </a:rPr>
              <a:t> = </a:t>
            </a:r>
            <a:r>
              <a:rPr lang="en-US" altLang="en-US" sz="1600" b="1" dirty="0">
                <a:solidFill>
                  <a:srgbClr val="0070C0"/>
                </a:solidFill>
                <a:latin typeface="Arial" panose="020B0604020202020204" pitchFamily="34" charset="0"/>
                <a:cs typeface="Arial" panose="020B0604020202020204" pitchFamily="34" charset="0"/>
              </a:rPr>
              <a:t>Scored </a:t>
            </a:r>
            <a:r>
              <a:rPr lang="en-US" altLang="en-US" sz="1600" b="1" u="sng" dirty="0">
                <a:solidFill>
                  <a:srgbClr val="0070C0"/>
                </a:solidFill>
                <a:latin typeface="Arial" panose="020B0604020202020204" pitchFamily="34" charset="0"/>
                <a:cs typeface="Arial" panose="020B0604020202020204" pitchFamily="34" charset="0"/>
              </a:rPr>
              <a:t>uncheck</a:t>
            </a:r>
            <a:r>
              <a:rPr lang="en-US" altLang="en-US" sz="1600" b="1" dirty="0">
                <a:solidFill>
                  <a:srgbClr val="0070C0"/>
                </a:solidFill>
                <a:latin typeface="Arial" panose="020B0604020202020204" pitchFamily="34" charset="0"/>
                <a:cs typeface="Arial" panose="020B0604020202020204" pitchFamily="34" charset="0"/>
              </a:rPr>
              <a:t> for</a:t>
            </a:r>
          </a:p>
          <a:p>
            <a:pPr marL="285750" indent="-285750" eaLnBrk="1" fontAlgn="auto" hangingPunct="1">
              <a:spcBef>
                <a:spcPct val="0"/>
              </a:spcBef>
              <a:spcAft>
                <a:spcPts val="0"/>
              </a:spcAft>
              <a:buFont typeface="Wingdings" pitchFamily="2" charset="2"/>
              <a:buChar char="o"/>
              <a:defRPr/>
            </a:pPr>
            <a:r>
              <a:rPr lang="en-US" altLang="en-US" sz="1600" b="1" dirty="0">
                <a:solidFill>
                  <a:srgbClr val="0070C0"/>
                </a:solidFill>
                <a:latin typeface="Arial" panose="020B0604020202020204" pitchFamily="34" charset="0"/>
                <a:cs typeface="Arial" panose="020B0604020202020204" pitchFamily="34" charset="0"/>
                <a:sym typeface="Wingdings" pitchFamily="2" charset="2"/>
              </a:rPr>
              <a:t>= Non-Scored</a:t>
            </a:r>
          </a:p>
          <a:p>
            <a:pPr marL="285750" indent="-285750" eaLnBrk="1" fontAlgn="auto" hangingPunct="1">
              <a:spcBef>
                <a:spcPct val="0"/>
              </a:spcBef>
              <a:spcAft>
                <a:spcPts val="0"/>
              </a:spcAft>
              <a:defRPr/>
            </a:pPr>
            <a:r>
              <a:rPr lang="en-US" altLang="en-US" sz="1600" b="1" dirty="0">
                <a:solidFill>
                  <a:srgbClr val="0070C0"/>
                </a:solidFill>
                <a:latin typeface="Arial" panose="020B0604020202020204" pitchFamily="34" charset="0"/>
                <a:cs typeface="Arial" panose="020B0604020202020204" pitchFamily="34" charset="0"/>
                <a:sym typeface="Wingdings" pitchFamily="2" charset="2"/>
              </a:rPr>
              <a:t>Race Date</a:t>
            </a:r>
            <a:endParaRPr lang="en-US" altLang="en-US" sz="1600" dirty="0">
              <a:latin typeface="Arial" panose="020B0604020202020204" pitchFamily="34" charset="0"/>
              <a:cs typeface="Arial" panose="020B0604020202020204" pitchFamily="34" charset="0"/>
            </a:endParaRPr>
          </a:p>
        </p:txBody>
      </p:sp>
      <p:sp>
        <p:nvSpPr>
          <p:cNvPr id="54280" name="Rectangle 22">
            <a:extLst>
              <a:ext uri="{FF2B5EF4-FFF2-40B4-BE49-F238E27FC236}">
                <a16:creationId xmlns:a16="http://schemas.microsoft.com/office/drawing/2014/main" id="{8AB97B29-746A-4FA4-A074-11D563091FA0}"/>
              </a:ext>
            </a:extLst>
          </p:cNvPr>
          <p:cNvSpPr>
            <a:spLocks noChangeArrowheads="1"/>
          </p:cNvSpPr>
          <p:nvPr/>
        </p:nvSpPr>
        <p:spPr bwMode="auto">
          <a:xfrm>
            <a:off x="396081" y="5738569"/>
            <a:ext cx="807561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i="1" dirty="0">
                <a:latin typeface="Arial" panose="020B0604020202020204" pitchFamily="34" charset="0"/>
                <a:cs typeface="Arial" panose="020B0604020202020204" pitchFamily="34" charset="0"/>
              </a:rPr>
              <a:t>When keying in data, use “</a:t>
            </a:r>
            <a:r>
              <a:rPr lang="en-US" altLang="en-US" b="1" i="1" u="sng" dirty="0">
                <a:latin typeface="Arial" panose="020B0604020202020204" pitchFamily="34" charset="0"/>
                <a:cs typeface="Arial" panose="020B0604020202020204" pitchFamily="34" charset="0"/>
              </a:rPr>
              <a:t>TAB</a:t>
            </a:r>
            <a:r>
              <a:rPr lang="en-US" altLang="en-US" b="1" i="1" dirty="0">
                <a:latin typeface="Arial" panose="020B0604020202020204" pitchFamily="34" charset="0"/>
                <a:cs typeface="Arial" panose="020B0604020202020204" pitchFamily="34" charset="0"/>
              </a:rPr>
              <a:t>” (not “ENTER”) to exit data fields.</a:t>
            </a:r>
          </a:p>
          <a:p>
            <a:pPr eaLnBrk="1" hangingPunct="1">
              <a:spcBef>
                <a:spcPts val="600"/>
              </a:spcBef>
            </a:pPr>
            <a:r>
              <a:rPr lang="en-US" altLang="en-US" b="1" i="1" dirty="0">
                <a:latin typeface="Arial" panose="020B0604020202020204" pitchFamily="34" charset="0"/>
                <a:cs typeface="Arial" panose="020B0604020202020204" pitchFamily="34" charset="0"/>
              </a:rPr>
              <a:t>* Do not use an ampersand (&amp;) even if included in noted name; code writing characters are not accepted by XML</a:t>
            </a:r>
            <a:endParaRPr lang="en-US" altLang="en-US" b="1" dirty="0">
              <a:latin typeface="Arial" panose="020B0604020202020204" pitchFamily="34" charset="0"/>
              <a:cs typeface="Arial" panose="020B0604020202020204" pitchFamily="34" charset="0"/>
            </a:endParaRPr>
          </a:p>
        </p:txBody>
      </p:sp>
      <p:sp>
        <p:nvSpPr>
          <p:cNvPr id="54281" name="TextBox 7">
            <a:extLst>
              <a:ext uri="{FF2B5EF4-FFF2-40B4-BE49-F238E27FC236}">
                <a16:creationId xmlns:a16="http://schemas.microsoft.com/office/drawing/2014/main" id="{890A5F66-B64C-4790-9A68-05F1C1251C68}"/>
              </a:ext>
            </a:extLst>
          </p:cNvPr>
          <p:cNvSpPr txBox="1">
            <a:spLocks noChangeArrowheads="1"/>
          </p:cNvSpPr>
          <p:nvPr/>
        </p:nvSpPr>
        <p:spPr bwMode="auto">
          <a:xfrm>
            <a:off x="5046663" y="3425825"/>
            <a:ext cx="1835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400" b="1" dirty="0">
                <a:solidFill>
                  <a:srgbClr val="003399"/>
                </a:solidFill>
                <a:latin typeface="Arial" panose="020B0604020202020204" pitchFamily="34" charset="0"/>
                <a:cs typeface="Arial" panose="020B0604020202020204" pitchFamily="34" charset="0"/>
              </a:rPr>
              <a:t>Use to override calculated Penalty</a:t>
            </a:r>
          </a:p>
        </p:txBody>
      </p:sp>
      <p:cxnSp>
        <p:nvCxnSpPr>
          <p:cNvPr id="10" name="Straight Arrow Connector 9">
            <a:extLst>
              <a:ext uri="{FF2B5EF4-FFF2-40B4-BE49-F238E27FC236}">
                <a16:creationId xmlns:a16="http://schemas.microsoft.com/office/drawing/2014/main" id="{1DE3D57E-B5DE-45F4-B30F-ED1FD1004CCA}"/>
              </a:ext>
            </a:extLst>
          </p:cNvPr>
          <p:cNvCxnSpPr/>
          <p:nvPr/>
        </p:nvCxnSpPr>
        <p:spPr>
          <a:xfrm>
            <a:off x="4645025" y="3686175"/>
            <a:ext cx="32385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5E54A6A4-F477-4DA3-A835-62963852C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066" y="1643063"/>
            <a:ext cx="4428481" cy="4006850"/>
          </a:xfrm>
          <a:prstGeom prst="rect">
            <a:avLst/>
          </a:prstGeom>
        </p:spPr>
      </p:pic>
      <p:cxnSp>
        <p:nvCxnSpPr>
          <p:cNvPr id="6" name="Straight Arrow Connector 5">
            <a:extLst>
              <a:ext uri="{FF2B5EF4-FFF2-40B4-BE49-F238E27FC236}">
                <a16:creationId xmlns:a16="http://schemas.microsoft.com/office/drawing/2014/main" id="{37D761BB-2210-489C-ADDD-C80EB712F276}"/>
              </a:ext>
            </a:extLst>
          </p:cNvPr>
          <p:cNvCxnSpPr/>
          <p:nvPr/>
        </p:nvCxnSpPr>
        <p:spPr>
          <a:xfrm flipH="1">
            <a:off x="2136775" y="3721100"/>
            <a:ext cx="1216025" cy="62706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Left-Up Arrow 2">
            <a:extLst>
              <a:ext uri="{FF2B5EF4-FFF2-40B4-BE49-F238E27FC236}">
                <a16:creationId xmlns:a16="http://schemas.microsoft.com/office/drawing/2014/main" id="{4A4CB1D9-EC1F-410B-8A1D-671E744FAE1A}"/>
              </a:ext>
            </a:extLst>
          </p:cNvPr>
          <p:cNvSpPr/>
          <p:nvPr/>
        </p:nvSpPr>
        <p:spPr>
          <a:xfrm>
            <a:off x="2486025" y="2941638"/>
            <a:ext cx="1387475" cy="2032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Left-Right Arrow 13">
            <a:extLst>
              <a:ext uri="{FF2B5EF4-FFF2-40B4-BE49-F238E27FC236}">
                <a16:creationId xmlns:a16="http://schemas.microsoft.com/office/drawing/2014/main" id="{CFBD44E4-3507-487E-9499-7810C2CCFFCC}"/>
              </a:ext>
            </a:extLst>
          </p:cNvPr>
          <p:cNvSpPr/>
          <p:nvPr/>
        </p:nvSpPr>
        <p:spPr>
          <a:xfrm flipV="1">
            <a:off x="1870075" y="2078038"/>
            <a:ext cx="89535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ight Brace 17">
            <a:extLst>
              <a:ext uri="{FF2B5EF4-FFF2-40B4-BE49-F238E27FC236}">
                <a16:creationId xmlns:a16="http://schemas.microsoft.com/office/drawing/2014/main" id="{20439FDC-0FDB-43CC-9EDD-5E1393D88647}"/>
              </a:ext>
            </a:extLst>
          </p:cNvPr>
          <p:cNvSpPr/>
          <p:nvPr/>
        </p:nvSpPr>
        <p:spPr>
          <a:xfrm>
            <a:off x="4765675" y="3949700"/>
            <a:ext cx="2444750" cy="838200"/>
          </a:xfrm>
          <a:prstGeom prst="rightBrace">
            <a:avLst>
              <a:gd name="adj1" fmla="val 8333"/>
              <a:gd name="adj2" fmla="val 51246"/>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1" name="Right Brace 10">
            <a:extLst>
              <a:ext uri="{FF2B5EF4-FFF2-40B4-BE49-F238E27FC236}">
                <a16:creationId xmlns:a16="http://schemas.microsoft.com/office/drawing/2014/main" id="{74538D0E-5212-457D-8FC0-B3E36D0F260C}"/>
              </a:ext>
            </a:extLst>
          </p:cNvPr>
          <p:cNvSpPr/>
          <p:nvPr/>
        </p:nvSpPr>
        <p:spPr>
          <a:xfrm>
            <a:off x="6738938" y="2230438"/>
            <a:ext cx="369887" cy="984250"/>
          </a:xfrm>
          <a:prstGeom prst="rightBrace">
            <a:avLst>
              <a:gd name="adj1" fmla="val 8333"/>
              <a:gd name="adj2" fmla="val 47057"/>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F3536774-6960-4004-A13D-6864E34CD449}"/>
              </a:ext>
            </a:extLst>
          </p:cNvPr>
          <p:cNvSpPr>
            <a:spLocks noGrp="1"/>
          </p:cNvSpPr>
          <p:nvPr>
            <p:ph type="title" idx="4294967295"/>
          </p:nvPr>
        </p:nvSpPr>
        <p:spPr>
          <a:xfrm>
            <a:off x="488950" y="42863"/>
            <a:ext cx="8229600" cy="1041400"/>
          </a:xfrm>
        </p:spPr>
        <p:txBody>
          <a:bodyPr/>
          <a:lstStyle/>
          <a:p>
            <a:pPr eaLnBrk="1" hangingPunct="1">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OPENING HEADER SCREEN: </a:t>
            </a:r>
            <a:b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EVENT</a:t>
            </a:r>
          </a:p>
        </p:txBody>
      </p:sp>
      <p:sp>
        <p:nvSpPr>
          <p:cNvPr id="55299" name="TextBox 3">
            <a:extLst>
              <a:ext uri="{FF2B5EF4-FFF2-40B4-BE49-F238E27FC236}">
                <a16:creationId xmlns:a16="http://schemas.microsoft.com/office/drawing/2014/main" id="{09CDCA93-8707-4A97-8B70-E1899B380DF3}"/>
              </a:ext>
            </a:extLst>
          </p:cNvPr>
          <p:cNvSpPr txBox="1">
            <a:spLocks noChangeArrowheads="1"/>
          </p:cNvSpPr>
          <p:nvPr/>
        </p:nvSpPr>
        <p:spPr bwMode="auto">
          <a:xfrm>
            <a:off x="57150" y="3433763"/>
            <a:ext cx="254635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sz="1600" b="1" dirty="0">
                <a:solidFill>
                  <a:srgbClr val="0070C0"/>
                </a:solidFill>
                <a:latin typeface="Arial" panose="020B0604020202020204" pitchFamily="34" charset="0"/>
                <a:cs typeface="Arial" panose="020B0604020202020204" pitchFamily="34" charset="0"/>
              </a:rPr>
              <a:t>Non-FIS Code:   alpha+4-digit # for non-FIS events as noted on U.S. Ski &amp; Snowboard website</a:t>
            </a:r>
          </a:p>
          <a:p>
            <a:pPr eaLnBrk="1" hangingPunct="1">
              <a:spcBef>
                <a:spcPts val="600"/>
              </a:spcBef>
              <a:buFont typeface="Arial" panose="020B0604020202020204" pitchFamily="34" charset="0"/>
              <a:buChar char="•"/>
            </a:pPr>
            <a:r>
              <a:rPr lang="en-US" altLang="en-US" sz="1600" b="1" dirty="0">
                <a:solidFill>
                  <a:srgbClr val="0070C0"/>
                </a:solidFill>
                <a:latin typeface="Arial" panose="020B0604020202020204" pitchFamily="34" charset="0"/>
                <a:cs typeface="Arial" panose="020B0604020202020204" pitchFamily="34" charset="0"/>
              </a:rPr>
              <a:t>FIS Code: 4-digit # for all FIS events as noted on FIS website</a:t>
            </a:r>
          </a:p>
        </p:txBody>
      </p:sp>
      <p:sp>
        <p:nvSpPr>
          <p:cNvPr id="45061" name="TextBox 5">
            <a:extLst>
              <a:ext uri="{FF2B5EF4-FFF2-40B4-BE49-F238E27FC236}">
                <a16:creationId xmlns:a16="http://schemas.microsoft.com/office/drawing/2014/main" id="{15A4DAD6-11C1-4DCC-9F3A-07EEEB9321ED}"/>
              </a:ext>
            </a:extLst>
          </p:cNvPr>
          <p:cNvSpPr txBox="1">
            <a:spLocks noChangeArrowheads="1"/>
          </p:cNvSpPr>
          <p:nvPr/>
        </p:nvSpPr>
        <p:spPr bwMode="auto">
          <a:xfrm>
            <a:off x="6972300" y="3074988"/>
            <a:ext cx="20939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285750" indent="-285750" eaLnBrk="1" fontAlgn="auto" hangingPunct="1">
              <a:spcBef>
                <a:spcPct val="0"/>
              </a:spcBef>
              <a:spcAft>
                <a:spcPts val="0"/>
              </a:spcAft>
              <a:defRPr/>
            </a:pPr>
            <a:r>
              <a:rPr lang="en-US" altLang="en-US" sz="1500" b="1" dirty="0">
                <a:solidFill>
                  <a:srgbClr val="0070C0"/>
                </a:solidFill>
                <a:latin typeface="Arial" panose="020B0604020202020204" pitchFamily="34" charset="0"/>
                <a:cs typeface="Arial" panose="020B0604020202020204" pitchFamily="34" charset="0"/>
              </a:rPr>
              <a:t>Course Name &amp; Homologation # as noted in  Homologation Report.  </a:t>
            </a:r>
          </a:p>
          <a:p>
            <a:pPr eaLnBrk="1" fontAlgn="auto" hangingPunct="1">
              <a:spcBef>
                <a:spcPct val="0"/>
              </a:spcBef>
              <a:spcAft>
                <a:spcPts val="0"/>
              </a:spcAft>
              <a:buFontTx/>
              <a:buNone/>
              <a:defRPr/>
            </a:pPr>
            <a:endParaRPr lang="en-US" altLang="en-US" sz="800" b="1" dirty="0">
              <a:solidFill>
                <a:srgbClr val="0070C0"/>
              </a:solidFill>
              <a:latin typeface="Comic Sans MS" pitchFamily="66" charset="0"/>
            </a:endParaRPr>
          </a:p>
          <a:p>
            <a:pPr marL="285750" indent="-285750" eaLnBrk="1" fontAlgn="auto" hangingPunct="1">
              <a:spcBef>
                <a:spcPct val="0"/>
              </a:spcBef>
              <a:spcAft>
                <a:spcPts val="0"/>
              </a:spcAft>
              <a:defRPr/>
            </a:pPr>
            <a:r>
              <a:rPr lang="en-US" altLang="en-US" sz="1500" b="1" dirty="0">
                <a:solidFill>
                  <a:srgbClr val="0070C0"/>
                </a:solidFill>
                <a:latin typeface="Arial" panose="020B0604020202020204" pitchFamily="34" charset="0"/>
                <a:cs typeface="Arial" panose="020B0604020202020204" pitchFamily="34" charset="0"/>
              </a:rPr>
              <a:t>Start &amp; Finish Elevations as verified by the TD.</a:t>
            </a:r>
          </a:p>
        </p:txBody>
      </p:sp>
      <p:sp>
        <p:nvSpPr>
          <p:cNvPr id="55301" name="TextBox 7">
            <a:extLst>
              <a:ext uri="{FF2B5EF4-FFF2-40B4-BE49-F238E27FC236}">
                <a16:creationId xmlns:a16="http://schemas.microsoft.com/office/drawing/2014/main" id="{5B45155B-9668-40C1-A0B3-FEF66D99F4B4}"/>
              </a:ext>
            </a:extLst>
          </p:cNvPr>
          <p:cNvSpPr txBox="1">
            <a:spLocks noChangeArrowheads="1"/>
          </p:cNvSpPr>
          <p:nvPr/>
        </p:nvSpPr>
        <p:spPr bwMode="auto">
          <a:xfrm>
            <a:off x="74613" y="1254125"/>
            <a:ext cx="2425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sz="1600" b="1" dirty="0">
                <a:solidFill>
                  <a:srgbClr val="0070C0"/>
                </a:solidFill>
                <a:latin typeface="Arial" panose="020B0604020202020204" pitchFamily="34" charset="0"/>
                <a:cs typeface="Arial" panose="020B0604020202020204" pitchFamily="34" charset="0"/>
              </a:rPr>
              <a:t>Name of Race as noted on FIS &amp; U.S. Ski &amp; Snowboard website</a:t>
            </a:r>
          </a:p>
          <a:p>
            <a:pPr eaLnBrk="1" hangingPunct="1">
              <a:buFont typeface="Arial" panose="020B0604020202020204" pitchFamily="34" charset="0"/>
              <a:buChar char="•"/>
            </a:pPr>
            <a:endParaRPr lang="en-US" altLang="en-US" sz="1600" dirty="0">
              <a:latin typeface="Calibri" panose="020F0502020204030204" pitchFamily="34" charset="0"/>
              <a:cs typeface="Arial" panose="020B0604020202020204" pitchFamily="34" charset="0"/>
            </a:endParaRPr>
          </a:p>
        </p:txBody>
      </p:sp>
      <p:sp>
        <p:nvSpPr>
          <p:cNvPr id="55302" name="TextBox 9">
            <a:extLst>
              <a:ext uri="{FF2B5EF4-FFF2-40B4-BE49-F238E27FC236}">
                <a16:creationId xmlns:a16="http://schemas.microsoft.com/office/drawing/2014/main" id="{1DC2DA11-3AF4-408C-9446-32C3296D6E57}"/>
              </a:ext>
            </a:extLst>
          </p:cNvPr>
          <p:cNvSpPr txBox="1">
            <a:spLocks noChangeArrowheads="1"/>
          </p:cNvSpPr>
          <p:nvPr/>
        </p:nvSpPr>
        <p:spPr bwMode="auto">
          <a:xfrm>
            <a:off x="6948488" y="2012950"/>
            <a:ext cx="2214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sz="1400" b="1" dirty="0">
                <a:solidFill>
                  <a:srgbClr val="0070C0"/>
                </a:solidFill>
                <a:latin typeface="Arial" panose="020B0604020202020204" pitchFamily="34" charset="0"/>
                <a:cs typeface="Arial" panose="020B0604020202020204" pitchFamily="34" charset="0"/>
              </a:rPr>
              <a:t>State, Division, Club, Ski Area, Timing Equipment or Timing Co. Name</a:t>
            </a:r>
            <a:endParaRPr lang="en-US" altLang="en-US" sz="1400" dirty="0">
              <a:latin typeface="Arial" panose="020B0604020202020204" pitchFamily="34" charset="0"/>
              <a:cs typeface="Arial" panose="020B0604020202020204" pitchFamily="34" charset="0"/>
            </a:endParaRPr>
          </a:p>
        </p:txBody>
      </p:sp>
      <p:sp>
        <p:nvSpPr>
          <p:cNvPr id="55303" name="TextBox 7">
            <a:extLst>
              <a:ext uri="{FF2B5EF4-FFF2-40B4-BE49-F238E27FC236}">
                <a16:creationId xmlns:a16="http://schemas.microsoft.com/office/drawing/2014/main" id="{10EBD3C5-3169-4E02-AD1B-73762EA4F3C9}"/>
              </a:ext>
            </a:extLst>
          </p:cNvPr>
          <p:cNvSpPr txBox="1">
            <a:spLocks noChangeArrowheads="1"/>
          </p:cNvSpPr>
          <p:nvPr/>
        </p:nvSpPr>
        <p:spPr bwMode="auto">
          <a:xfrm>
            <a:off x="39688" y="2322513"/>
            <a:ext cx="26908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sz="1600" b="1" dirty="0">
                <a:solidFill>
                  <a:srgbClr val="0070C0"/>
                </a:solidFill>
                <a:latin typeface="Arial" panose="020B0604020202020204" pitchFamily="34" charset="0"/>
                <a:cs typeface="Arial" panose="020B0604020202020204" pitchFamily="34" charset="0"/>
              </a:rPr>
              <a:t>Select correct FIS Race Level </a:t>
            </a:r>
          </a:p>
          <a:p>
            <a:pPr eaLnBrk="1" hangingPunct="1">
              <a:buFont typeface="Arial" panose="020B0604020202020204" pitchFamily="34" charset="0"/>
              <a:buChar char="•"/>
            </a:pPr>
            <a:r>
              <a:rPr lang="en-US" altLang="en-US" sz="1600" b="1" dirty="0">
                <a:solidFill>
                  <a:srgbClr val="0070C0"/>
                </a:solidFill>
                <a:latin typeface="Arial" panose="020B0604020202020204" pitchFamily="34" charset="0"/>
                <a:cs typeface="Arial" panose="020B0604020202020204" pitchFamily="34" charset="0"/>
              </a:rPr>
              <a:t>Ra</a:t>
            </a:r>
            <a:r>
              <a:rPr lang="en-US" altLang="en-US" sz="1600" b="1" dirty="0">
                <a:solidFill>
                  <a:srgbClr val="0070C0"/>
                </a:solidFill>
                <a:latin typeface="Arial" panose="020B0604020202020204" pitchFamily="34" charset="0"/>
                <a:cs typeface="Arial" panose="020B0604020202020204" pitchFamily="34" charset="0"/>
                <a:sym typeface="Wingdings" panose="05000000000000000000" pitchFamily="2" charset="2"/>
              </a:rPr>
              <a:t>ce Date</a:t>
            </a:r>
            <a:endParaRPr lang="en-US" altLang="en-US" sz="1600" dirty="0">
              <a:latin typeface="Arial" panose="020B0604020202020204" pitchFamily="34" charset="0"/>
              <a:cs typeface="Arial" panose="020B0604020202020204" pitchFamily="34" charset="0"/>
            </a:endParaRPr>
          </a:p>
        </p:txBody>
      </p:sp>
      <p:sp>
        <p:nvSpPr>
          <p:cNvPr id="55304" name="Rectangle 22">
            <a:extLst>
              <a:ext uri="{FF2B5EF4-FFF2-40B4-BE49-F238E27FC236}">
                <a16:creationId xmlns:a16="http://schemas.microsoft.com/office/drawing/2014/main" id="{F5FC6424-35B0-49B0-A549-278C0038CBCD}"/>
              </a:ext>
            </a:extLst>
          </p:cNvPr>
          <p:cNvSpPr>
            <a:spLocks noChangeArrowheads="1"/>
          </p:cNvSpPr>
          <p:nvPr/>
        </p:nvSpPr>
        <p:spPr bwMode="auto">
          <a:xfrm>
            <a:off x="488950" y="5913438"/>
            <a:ext cx="8193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i="1" dirty="0">
                <a:latin typeface="Arial" panose="020B0604020202020204" pitchFamily="34" charset="0"/>
                <a:cs typeface="Arial" panose="020B0604020202020204" pitchFamily="34" charset="0"/>
              </a:rPr>
              <a:t>When keying in data, use “</a:t>
            </a:r>
            <a:r>
              <a:rPr lang="en-US" altLang="en-US" sz="1600" b="1" i="1" u="sng" dirty="0">
                <a:latin typeface="Arial" panose="020B0604020202020204" pitchFamily="34" charset="0"/>
                <a:cs typeface="Arial" panose="020B0604020202020204" pitchFamily="34" charset="0"/>
              </a:rPr>
              <a:t>TAB</a:t>
            </a:r>
            <a:r>
              <a:rPr lang="en-US" altLang="en-US" sz="1600" b="1" i="1" dirty="0">
                <a:latin typeface="Arial" panose="020B0604020202020204" pitchFamily="34" charset="0"/>
                <a:cs typeface="Arial" panose="020B0604020202020204" pitchFamily="34" charset="0"/>
              </a:rPr>
              <a:t>” (not “ENTER”) to exit data fields.</a:t>
            </a:r>
            <a:endParaRPr lang="en-US" altLang="en-US" sz="1600" b="1" dirty="0">
              <a:latin typeface="Arial" panose="020B0604020202020204" pitchFamily="34" charset="0"/>
              <a:cs typeface="Arial" panose="020B0604020202020204" pitchFamily="34" charset="0"/>
            </a:endParaRPr>
          </a:p>
        </p:txBody>
      </p:sp>
      <p:sp>
        <p:nvSpPr>
          <p:cNvPr id="11" name="Right Brace 10">
            <a:extLst>
              <a:ext uri="{FF2B5EF4-FFF2-40B4-BE49-F238E27FC236}">
                <a16:creationId xmlns:a16="http://schemas.microsoft.com/office/drawing/2014/main" id="{CDAD8F86-9F91-424D-8CB7-008E5609B794}"/>
              </a:ext>
            </a:extLst>
          </p:cNvPr>
          <p:cNvSpPr/>
          <p:nvPr/>
        </p:nvSpPr>
        <p:spPr>
          <a:xfrm>
            <a:off x="6927850" y="2333625"/>
            <a:ext cx="265113" cy="70485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pic>
        <p:nvPicPr>
          <p:cNvPr id="19" name="Picture 18">
            <a:extLst>
              <a:ext uri="{FF2B5EF4-FFF2-40B4-BE49-F238E27FC236}">
                <a16:creationId xmlns:a16="http://schemas.microsoft.com/office/drawing/2014/main" id="{C56B18A2-8678-4FEE-A711-3A578F597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860" y="1285875"/>
            <a:ext cx="4428481" cy="4538663"/>
          </a:xfrm>
          <a:prstGeom prst="rect">
            <a:avLst/>
          </a:prstGeom>
        </p:spPr>
      </p:pic>
      <p:sp>
        <p:nvSpPr>
          <p:cNvPr id="9" name="Right Brace 8">
            <a:extLst>
              <a:ext uri="{FF2B5EF4-FFF2-40B4-BE49-F238E27FC236}">
                <a16:creationId xmlns:a16="http://schemas.microsoft.com/office/drawing/2014/main" id="{A996AAD5-DC9D-4312-A23B-45DBAD32DC51}"/>
              </a:ext>
            </a:extLst>
          </p:cNvPr>
          <p:cNvSpPr/>
          <p:nvPr/>
        </p:nvSpPr>
        <p:spPr>
          <a:xfrm>
            <a:off x="2260600" y="3529013"/>
            <a:ext cx="565150" cy="1993900"/>
          </a:xfrm>
          <a:prstGeom prst="rightBrace">
            <a:avLst>
              <a:gd name="adj1" fmla="val 4632"/>
              <a:gd name="adj2" fmla="val 2604"/>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b="1" dirty="0"/>
          </a:p>
        </p:txBody>
      </p:sp>
      <p:sp>
        <p:nvSpPr>
          <p:cNvPr id="3" name="Left-Up Arrow 2">
            <a:extLst>
              <a:ext uri="{FF2B5EF4-FFF2-40B4-BE49-F238E27FC236}">
                <a16:creationId xmlns:a16="http://schemas.microsoft.com/office/drawing/2014/main" id="{3B279C62-D04C-46CC-8EC5-9F6FB341D81D}"/>
              </a:ext>
            </a:extLst>
          </p:cNvPr>
          <p:cNvSpPr/>
          <p:nvPr/>
        </p:nvSpPr>
        <p:spPr>
          <a:xfrm>
            <a:off x="1687513" y="2684463"/>
            <a:ext cx="1387475" cy="2032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Left-Right Arrow 13">
            <a:extLst>
              <a:ext uri="{FF2B5EF4-FFF2-40B4-BE49-F238E27FC236}">
                <a16:creationId xmlns:a16="http://schemas.microsoft.com/office/drawing/2014/main" id="{A6216281-D6B0-4C94-A281-684F2F0B947D}"/>
              </a:ext>
            </a:extLst>
          </p:cNvPr>
          <p:cNvSpPr/>
          <p:nvPr/>
        </p:nvSpPr>
        <p:spPr>
          <a:xfrm flipV="1">
            <a:off x="2014538" y="1743075"/>
            <a:ext cx="89535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0" name="Straight Arrow Connector 9">
            <a:extLst>
              <a:ext uri="{FF2B5EF4-FFF2-40B4-BE49-F238E27FC236}">
                <a16:creationId xmlns:a16="http://schemas.microsoft.com/office/drawing/2014/main" id="{D155AAE6-C848-4522-A570-A2C8119AE064}"/>
              </a:ext>
            </a:extLst>
          </p:cNvPr>
          <p:cNvCxnSpPr/>
          <p:nvPr/>
        </p:nvCxnSpPr>
        <p:spPr>
          <a:xfrm>
            <a:off x="3886200" y="3276600"/>
            <a:ext cx="32385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AE320CA4-6740-473F-9664-A2C14512893B}"/>
              </a:ext>
            </a:extLst>
          </p:cNvPr>
          <p:cNvCxnSpPr>
            <a:cxnSpLocks/>
          </p:cNvCxnSpPr>
          <p:nvPr/>
        </p:nvCxnSpPr>
        <p:spPr>
          <a:xfrm flipV="1">
            <a:off x="4743450" y="3609059"/>
            <a:ext cx="35401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5312" name="TextBox 5">
            <a:extLst>
              <a:ext uri="{FF2B5EF4-FFF2-40B4-BE49-F238E27FC236}">
                <a16:creationId xmlns:a16="http://schemas.microsoft.com/office/drawing/2014/main" id="{671B4585-5913-4B32-B78F-AF2F80150B2D}"/>
              </a:ext>
            </a:extLst>
          </p:cNvPr>
          <p:cNvSpPr txBox="1">
            <a:spLocks noChangeArrowheads="1"/>
          </p:cNvSpPr>
          <p:nvPr/>
        </p:nvSpPr>
        <p:spPr bwMode="auto">
          <a:xfrm>
            <a:off x="4335463" y="2939135"/>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1200" b="1" dirty="0">
                <a:solidFill>
                  <a:srgbClr val="003399"/>
                </a:solidFill>
                <a:latin typeface="Arial" panose="020B0604020202020204" pitchFamily="34" charset="0"/>
                <a:cs typeface="Arial" panose="020B0604020202020204" pitchFamily="34" charset="0"/>
              </a:rPr>
              <a:t>Use to limit 2</a:t>
            </a:r>
            <a:r>
              <a:rPr lang="en-US" altLang="en-US" sz="1200" b="1" baseline="30000" dirty="0">
                <a:solidFill>
                  <a:srgbClr val="003399"/>
                </a:solidFill>
                <a:latin typeface="Arial" panose="020B0604020202020204" pitchFamily="34" charset="0"/>
                <a:cs typeface="Arial" panose="020B0604020202020204" pitchFamily="34" charset="0"/>
              </a:rPr>
              <a:t>nd</a:t>
            </a:r>
            <a:r>
              <a:rPr lang="en-US" altLang="en-US" sz="1200" b="1" dirty="0">
                <a:solidFill>
                  <a:srgbClr val="003399"/>
                </a:solidFill>
                <a:latin typeface="Arial" panose="020B0604020202020204" pitchFamily="34" charset="0"/>
                <a:cs typeface="Arial" panose="020B0604020202020204" pitchFamily="34" charset="0"/>
              </a:rPr>
              <a:t> Run (e. g.: NAC)</a:t>
            </a:r>
            <a:endParaRPr lang="en-US" altLang="en-US" sz="1200" dirty="0">
              <a:solidFill>
                <a:srgbClr val="003399"/>
              </a:solidFill>
              <a:latin typeface="Arial" panose="020B0604020202020204" pitchFamily="34" charset="0"/>
              <a:cs typeface="Arial" panose="020B0604020202020204" pitchFamily="34" charset="0"/>
            </a:endParaRPr>
          </a:p>
        </p:txBody>
      </p:sp>
      <p:sp>
        <p:nvSpPr>
          <p:cNvPr id="55314" name="Rectangle 11">
            <a:extLst>
              <a:ext uri="{FF2B5EF4-FFF2-40B4-BE49-F238E27FC236}">
                <a16:creationId xmlns:a16="http://schemas.microsoft.com/office/drawing/2014/main" id="{801DAD25-AC03-4869-A894-2932E001E224}"/>
              </a:ext>
            </a:extLst>
          </p:cNvPr>
          <p:cNvSpPr>
            <a:spLocks noChangeArrowheads="1"/>
          </p:cNvSpPr>
          <p:nvPr/>
        </p:nvSpPr>
        <p:spPr bwMode="auto">
          <a:xfrm>
            <a:off x="5145088" y="3433763"/>
            <a:ext cx="208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3399"/>
                </a:solidFill>
                <a:latin typeface="Arial" panose="020B0604020202020204" pitchFamily="34" charset="0"/>
                <a:cs typeface="Arial" panose="020B0604020202020204" pitchFamily="34" charset="0"/>
              </a:rPr>
              <a:t>Use to override calculated Penalty</a:t>
            </a:r>
          </a:p>
        </p:txBody>
      </p:sp>
      <p:sp>
        <p:nvSpPr>
          <p:cNvPr id="18" name="Right Brace 17">
            <a:extLst>
              <a:ext uri="{FF2B5EF4-FFF2-40B4-BE49-F238E27FC236}">
                <a16:creationId xmlns:a16="http://schemas.microsoft.com/office/drawing/2014/main" id="{355D906D-23D1-4A6F-B2B8-3062FE75419B}"/>
              </a:ext>
            </a:extLst>
          </p:cNvPr>
          <p:cNvSpPr/>
          <p:nvPr/>
        </p:nvSpPr>
        <p:spPr>
          <a:xfrm>
            <a:off x="4835525" y="3889375"/>
            <a:ext cx="2444750" cy="838200"/>
          </a:xfrm>
          <a:prstGeom prst="rightBrace">
            <a:avLst>
              <a:gd name="adj1" fmla="val 8333"/>
              <a:gd name="adj2" fmla="val 51246"/>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456C8CE-A57A-4731-89D5-9CC99237BAC0}"/>
              </a:ext>
            </a:extLst>
          </p:cNvPr>
          <p:cNvSpPr>
            <a:spLocks noGrp="1"/>
          </p:cNvSpPr>
          <p:nvPr>
            <p:ph type="title" idx="4294967295"/>
          </p:nvPr>
        </p:nvSpPr>
        <p:spPr>
          <a:xfrm>
            <a:off x="685800" y="76200"/>
            <a:ext cx="7339013" cy="838200"/>
          </a:xfrm>
        </p:spPr>
        <p:txBody>
          <a:bodyPr/>
          <a:lstStyle/>
          <a:p>
            <a:pPr eaLnBrk="1" hangingPunct="1">
              <a:defRPr/>
            </a:pPr>
            <a:r>
              <a:rPr lang="en-US" altLang="en-US" sz="3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 YOUR EVENT: Non-FIS or FIS </a:t>
            </a:r>
          </a:p>
        </p:txBody>
      </p:sp>
      <p:sp>
        <p:nvSpPr>
          <p:cNvPr id="3" name="Content Placeholder 2">
            <a:extLst>
              <a:ext uri="{FF2B5EF4-FFF2-40B4-BE49-F238E27FC236}">
                <a16:creationId xmlns:a16="http://schemas.microsoft.com/office/drawing/2014/main" id="{E0237C22-3A42-40D2-B96E-508D6BCE0FE0}"/>
              </a:ext>
            </a:extLst>
          </p:cNvPr>
          <p:cNvSpPr>
            <a:spLocks noGrp="1"/>
          </p:cNvSpPr>
          <p:nvPr>
            <p:ph idx="4294967295"/>
          </p:nvPr>
        </p:nvSpPr>
        <p:spPr>
          <a:xfrm>
            <a:off x="381000" y="1600200"/>
            <a:ext cx="8763000" cy="4525963"/>
          </a:xfrm>
        </p:spPr>
        <p:txBody>
          <a:bodyPr rtlCol="0">
            <a:normAutofit/>
          </a:bodyPr>
          <a:lstStyle/>
          <a:p>
            <a:pPr eaLnBrk="1" fontAlgn="auto" hangingPunct="1">
              <a:lnSpc>
                <a:spcPct val="100000"/>
              </a:lnSpc>
              <a:spcBef>
                <a:spcPts val="1200"/>
              </a:spcBef>
              <a:spcAft>
                <a:spcPts val="1200"/>
              </a:spcAft>
              <a:buFont typeface="Arial"/>
              <a:buChar char="•"/>
              <a:defRPr/>
            </a:pPr>
            <a:endParaRPr lang="en-US" sz="2400" b="1" dirty="0">
              <a:solidFill>
                <a:schemeClr val="tx1"/>
              </a:solidFill>
              <a:latin typeface="Arial" panose="020B0604020202020204" pitchFamily="34" charset="0"/>
              <a:cs typeface="Arial" panose="020B0604020202020204" pitchFamily="34" charset="0"/>
            </a:endParaRPr>
          </a:p>
          <a:p>
            <a:pPr eaLnBrk="1" fontAlgn="auto" hangingPunct="1">
              <a:lnSpc>
                <a:spcPct val="100000"/>
              </a:lnSpc>
              <a:spcBef>
                <a:spcPts val="1200"/>
              </a:spcBef>
              <a:spcAft>
                <a:spcPts val="1200"/>
              </a:spcAft>
              <a:buFont typeface="Arial"/>
              <a:buChar char="•"/>
              <a:defRPr/>
            </a:pPr>
            <a:endParaRPr lang="en-US" sz="2400" b="1" dirty="0">
              <a:solidFill>
                <a:schemeClr val="tx1"/>
              </a:solidFill>
              <a:latin typeface="Arial" panose="020B0604020202020204" pitchFamily="34" charset="0"/>
              <a:cs typeface="Arial" panose="020B0604020202020204" pitchFamily="34" charset="0"/>
            </a:endParaRPr>
          </a:p>
          <a:p>
            <a:pPr marL="0" indent="0" eaLnBrk="1" fontAlgn="auto" hangingPunct="1">
              <a:lnSpc>
                <a:spcPct val="100000"/>
              </a:lnSpc>
              <a:spcBef>
                <a:spcPts val="1200"/>
              </a:spcBef>
              <a:spcAft>
                <a:spcPts val="1200"/>
              </a:spcAft>
              <a:buNone/>
              <a:defRPr/>
            </a:pPr>
            <a:endParaRPr lang="en-US" sz="2400" b="1"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charset="0"/>
              <a:buNone/>
              <a:defRPr/>
            </a:pPr>
            <a:endParaRPr lang="en-US" dirty="0"/>
          </a:p>
        </p:txBody>
      </p:sp>
      <p:sp>
        <p:nvSpPr>
          <p:cNvPr id="2" name="TextBox 1">
            <a:extLst>
              <a:ext uri="{FF2B5EF4-FFF2-40B4-BE49-F238E27FC236}">
                <a16:creationId xmlns:a16="http://schemas.microsoft.com/office/drawing/2014/main" id="{EDA2CDA5-1A8B-452C-A3D2-ABD5232FC847}"/>
              </a:ext>
            </a:extLst>
          </p:cNvPr>
          <p:cNvSpPr txBox="1"/>
          <p:nvPr/>
        </p:nvSpPr>
        <p:spPr>
          <a:xfrm>
            <a:off x="457200" y="1698993"/>
            <a:ext cx="3200400" cy="1631216"/>
          </a:xfrm>
          <a:prstGeom prst="rect">
            <a:avLst/>
          </a:prstGeom>
          <a:noFill/>
          <a:ln>
            <a:solidFill>
              <a:schemeClr val="bg2"/>
            </a:solidFill>
          </a:ln>
        </p:spPr>
        <p:txBody>
          <a:bodyPr wrap="square" rtlCol="0" anchor="ctr" anchorCtr="1">
            <a:spAutoFit/>
          </a:bodyPr>
          <a:lstStyle/>
          <a:p>
            <a:r>
              <a:rPr lang="en-US" sz="2000" dirty="0">
                <a:latin typeface="Arial" panose="020B0604020202020204" pitchFamily="34" charset="0"/>
                <a:cs typeface="Arial" panose="020B0604020202020204" pitchFamily="34" charset="0"/>
              </a:rPr>
              <a:t>Your Discipline = ALPINE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Review options and select your event: DH, SL, GS, SG, etc.</a:t>
            </a:r>
          </a:p>
        </p:txBody>
      </p:sp>
      <p:pic>
        <p:nvPicPr>
          <p:cNvPr id="9" name="Picture 8" descr="Screen Clipping">
            <a:extLst>
              <a:ext uri="{FF2B5EF4-FFF2-40B4-BE49-F238E27FC236}">
                <a16:creationId xmlns:a16="http://schemas.microsoft.com/office/drawing/2014/main" id="{7FCEBCBB-53F9-4470-9213-C674C8C0E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25" y="1326784"/>
            <a:ext cx="446087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83DFEE62-51A8-4AE0-98AA-09F9F0E38B2B}"/>
              </a:ext>
            </a:extLst>
          </p:cNvPr>
          <p:cNvCxnSpPr/>
          <p:nvPr/>
        </p:nvCxnSpPr>
        <p:spPr>
          <a:xfrm flipV="1">
            <a:off x="3446585" y="2160722"/>
            <a:ext cx="2286000" cy="914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5384CE1B-6B9F-406C-882E-7EB324CF73E0}"/>
              </a:ext>
            </a:extLst>
          </p:cNvPr>
          <p:cNvCxnSpPr/>
          <p:nvPr/>
        </p:nvCxnSpPr>
        <p:spPr>
          <a:xfrm>
            <a:off x="3429000" y="2057400"/>
            <a:ext cx="1447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EEBE6962-0A48-44FE-8EC8-7700FDE6A33B}"/>
              </a:ext>
            </a:extLst>
          </p:cNvPr>
          <p:cNvSpPr>
            <a:spLocks noGrp="1"/>
          </p:cNvSpPr>
          <p:nvPr>
            <p:ph type="title" idx="4294967295"/>
          </p:nvPr>
        </p:nvSpPr>
        <p:spPr>
          <a:xfrm>
            <a:off x="304800" y="138113"/>
            <a:ext cx="7339013" cy="928687"/>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RACE LEVELS</a:t>
            </a:r>
          </a:p>
        </p:txBody>
      </p:sp>
      <p:sp>
        <p:nvSpPr>
          <p:cNvPr id="56323" name="TextBox 4">
            <a:extLst>
              <a:ext uri="{FF2B5EF4-FFF2-40B4-BE49-F238E27FC236}">
                <a16:creationId xmlns:a16="http://schemas.microsoft.com/office/drawing/2014/main" id="{4693F517-32A4-44F5-91BE-20B8AA1CF83E}"/>
              </a:ext>
            </a:extLst>
          </p:cNvPr>
          <p:cNvSpPr txBox="1">
            <a:spLocks noChangeArrowheads="1"/>
          </p:cNvSpPr>
          <p:nvPr/>
        </p:nvSpPr>
        <p:spPr bwMode="auto">
          <a:xfrm>
            <a:off x="457200" y="2336800"/>
            <a:ext cx="18732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After setting to “</a:t>
            </a:r>
            <a:r>
              <a:rPr lang="en-US" altLang="en-US" b="1" u="sng" dirty="0">
                <a:latin typeface="Arial" panose="020B0604020202020204" pitchFamily="34" charset="0"/>
                <a:cs typeface="Arial" panose="020B0604020202020204" pitchFamily="34" charset="0"/>
              </a:rPr>
              <a:t>FIS</a:t>
            </a:r>
            <a:r>
              <a:rPr lang="en-US" altLang="en-US" b="1" dirty="0">
                <a:latin typeface="Arial" panose="020B0604020202020204" pitchFamily="34" charset="0"/>
                <a:cs typeface="Arial" panose="020B0604020202020204" pitchFamily="34" charset="0"/>
              </a:rPr>
              <a:t>”, select correct “</a:t>
            </a:r>
            <a:r>
              <a:rPr lang="en-US" altLang="en-US" b="1" u="sng" dirty="0">
                <a:latin typeface="Arial" panose="020B0604020202020204" pitchFamily="34" charset="0"/>
                <a:cs typeface="Arial" panose="020B0604020202020204" pitchFamily="34" charset="0"/>
              </a:rPr>
              <a:t>Race Level</a:t>
            </a:r>
            <a:r>
              <a:rPr lang="en-US" altLang="en-US" b="1" dirty="0">
                <a:latin typeface="Arial" panose="020B0604020202020204" pitchFamily="34" charset="0"/>
                <a:cs typeface="Arial" panose="020B0604020202020204" pitchFamily="34" charset="0"/>
              </a:rPr>
              <a:t>” as noted on FIS website</a:t>
            </a:r>
          </a:p>
        </p:txBody>
      </p:sp>
      <p:pic>
        <p:nvPicPr>
          <p:cNvPr id="3" name="Picture 2">
            <a:extLst>
              <a:ext uri="{FF2B5EF4-FFF2-40B4-BE49-F238E27FC236}">
                <a16:creationId xmlns:a16="http://schemas.microsoft.com/office/drawing/2014/main" id="{B9FDAD64-8929-423B-9994-DE4BC6B0E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687" y="1295400"/>
            <a:ext cx="5853113" cy="4533900"/>
          </a:xfrm>
          <a:prstGeom prst="rect">
            <a:avLst/>
          </a:prstGeom>
        </p:spPr>
      </p:pic>
      <p:cxnSp>
        <p:nvCxnSpPr>
          <p:cNvPr id="7" name="Straight Arrow Connector 6">
            <a:extLst>
              <a:ext uri="{FF2B5EF4-FFF2-40B4-BE49-F238E27FC236}">
                <a16:creationId xmlns:a16="http://schemas.microsoft.com/office/drawing/2014/main" id="{03D5652F-508C-480F-A5FE-D21F2442EF07}"/>
              </a:ext>
            </a:extLst>
          </p:cNvPr>
          <p:cNvCxnSpPr>
            <a:cxnSpLocks/>
          </p:cNvCxnSpPr>
          <p:nvPr/>
        </p:nvCxnSpPr>
        <p:spPr>
          <a:xfrm>
            <a:off x="2330450" y="2895600"/>
            <a:ext cx="140335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D441F52-4C23-49AA-AD4D-2327C04FBF8E}"/>
              </a:ext>
            </a:extLst>
          </p:cNvPr>
          <p:cNvSpPr>
            <a:spLocks noGrp="1"/>
          </p:cNvSpPr>
          <p:nvPr>
            <p:ph type="title" idx="4294967295"/>
          </p:nvPr>
        </p:nvSpPr>
        <p:spPr>
          <a:xfrm>
            <a:off x="641350" y="123825"/>
            <a:ext cx="7512050" cy="841375"/>
          </a:xfrm>
        </p:spPr>
        <p:txBody>
          <a:bodyPr>
            <a:noAutofit/>
          </a:bodyPr>
          <a:lstStyle/>
          <a:p>
            <a:pPr eaLnBrk="1" fontAlgn="auto" hangingPunct="1">
              <a:spcAft>
                <a:spcPts val="0"/>
              </a:spcAft>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Top Seed &amp; # Qualify 2</a:t>
            </a:r>
            <a:r>
              <a:rPr lang="en-US" altLang="en-US" sz="3200" b="1" baseline="300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Run</a:t>
            </a:r>
          </a:p>
        </p:txBody>
      </p:sp>
      <p:sp>
        <p:nvSpPr>
          <p:cNvPr id="57347" name="TextBox 4">
            <a:extLst>
              <a:ext uri="{FF2B5EF4-FFF2-40B4-BE49-F238E27FC236}">
                <a16:creationId xmlns:a16="http://schemas.microsoft.com/office/drawing/2014/main" id="{696D2DE5-2697-45AC-A295-77F49F4B5F2D}"/>
              </a:ext>
            </a:extLst>
          </p:cNvPr>
          <p:cNvSpPr txBox="1">
            <a:spLocks noChangeArrowheads="1"/>
          </p:cNvSpPr>
          <p:nvPr/>
        </p:nvSpPr>
        <p:spPr bwMode="auto">
          <a:xfrm>
            <a:off x="166688" y="4724400"/>
            <a:ext cx="90265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700" dirty="0">
                <a:latin typeface="Comic Sans MS" panose="030F0702030302020204" pitchFamily="66" charset="0"/>
                <a:cs typeface="Arial" panose="020B0604020202020204" pitchFamily="34" charset="0"/>
              </a:rPr>
              <a:t>1.)  </a:t>
            </a:r>
            <a:r>
              <a:rPr lang="en-US" altLang="en-US" sz="1700" dirty="0">
                <a:latin typeface="Arial" panose="020B0604020202020204" pitchFamily="34" charset="0"/>
                <a:cs typeface="Arial" panose="020B0604020202020204" pitchFamily="34" charset="0"/>
              </a:rPr>
              <a:t>How many racers are in the first/top seed (lowest point holders) of </a:t>
            </a:r>
            <a:r>
              <a:rPr lang="en-US" altLang="en-US" sz="1700" u="sng" dirty="0">
                <a:latin typeface="Arial" panose="020B0604020202020204" pitchFamily="34" charset="0"/>
                <a:cs typeface="Arial" panose="020B0604020202020204" pitchFamily="34" charset="0"/>
              </a:rPr>
              <a:t>scored</a:t>
            </a:r>
            <a:r>
              <a:rPr lang="en-US" altLang="en-US" sz="1700" dirty="0">
                <a:latin typeface="Arial" panose="020B0604020202020204" pitchFamily="34" charset="0"/>
                <a:cs typeface="Arial" panose="020B0604020202020204" pitchFamily="34" charset="0"/>
              </a:rPr>
              <a:t> event;   </a:t>
            </a:r>
          </a:p>
          <a:p>
            <a:pPr eaLnBrk="1" hangingPunct="1"/>
            <a:r>
              <a:rPr lang="en-US" altLang="en-US" sz="1700" dirty="0">
                <a:latin typeface="Arial" panose="020B0604020202020204" pitchFamily="34" charset="0"/>
                <a:cs typeface="Arial" panose="020B0604020202020204" pitchFamily="34" charset="0"/>
              </a:rPr>
              <a:t>      how many will be sorted in computer-assisted Draw.  </a:t>
            </a:r>
            <a:endParaRPr lang="en-US" altLang="en-US" sz="1700" i="1" dirty="0">
              <a:latin typeface="Arial" panose="020B0604020202020204" pitchFamily="34" charset="0"/>
              <a:cs typeface="Arial" panose="020B0604020202020204" pitchFamily="34" charset="0"/>
            </a:endParaRPr>
          </a:p>
          <a:p>
            <a:pPr eaLnBrk="1" hangingPunct="1"/>
            <a:r>
              <a:rPr lang="en-US" altLang="en-US" sz="1700" dirty="0">
                <a:latin typeface="Arial" panose="020B0604020202020204" pitchFamily="34" charset="0"/>
                <a:cs typeface="Arial" panose="020B0604020202020204" pitchFamily="34" charset="0"/>
              </a:rPr>
              <a:t>2.) How many racers will be reversed for 2</a:t>
            </a:r>
            <a:r>
              <a:rPr lang="en-US" altLang="en-US" sz="1700" baseline="30000" dirty="0">
                <a:latin typeface="Arial" panose="020B0604020202020204" pitchFamily="34" charset="0"/>
                <a:cs typeface="Arial" panose="020B0604020202020204" pitchFamily="34" charset="0"/>
              </a:rPr>
              <a:t>nd</a:t>
            </a:r>
            <a:r>
              <a:rPr lang="en-US" altLang="en-US" sz="1700" dirty="0">
                <a:latin typeface="Arial" panose="020B0604020202020204" pitchFamily="34" charset="0"/>
                <a:cs typeface="Arial" panose="020B0604020202020204" pitchFamily="34" charset="0"/>
              </a:rPr>
              <a:t> run (bibbo); </a:t>
            </a:r>
            <a:r>
              <a:rPr lang="en-US" altLang="en-US" sz="1700" i="1" dirty="0">
                <a:latin typeface="Arial" panose="020B0604020202020204" pitchFamily="34" charset="0"/>
                <a:cs typeface="Arial" panose="020B0604020202020204" pitchFamily="34" charset="0"/>
              </a:rPr>
              <a:t>30 is the default; may be </a:t>
            </a:r>
          </a:p>
          <a:p>
            <a:pPr eaLnBrk="1" hangingPunct="1"/>
            <a:r>
              <a:rPr lang="en-US" altLang="en-US" sz="1700" i="1" dirty="0">
                <a:latin typeface="Arial" panose="020B0604020202020204" pitchFamily="34" charset="0"/>
                <a:cs typeface="Arial" panose="020B0604020202020204" pitchFamily="34" charset="0"/>
              </a:rPr>
              <a:t>     reduced to 15 by Jury decision and announced 1 hour prior to start of First Run.</a:t>
            </a:r>
            <a:endParaRPr lang="en-US" altLang="en-US" sz="1700" dirty="0">
              <a:latin typeface="Arial" panose="020B0604020202020204" pitchFamily="34" charset="0"/>
              <a:cs typeface="Arial" panose="020B0604020202020204" pitchFamily="34" charset="0"/>
            </a:endParaRPr>
          </a:p>
          <a:p>
            <a:pPr eaLnBrk="1" hangingPunct="1"/>
            <a:r>
              <a:rPr lang="en-US" altLang="en-US" sz="1700" dirty="0">
                <a:latin typeface="Arial" panose="020B0604020202020204" pitchFamily="34" charset="0"/>
                <a:cs typeface="Arial" panose="020B0604020202020204" pitchFamily="34" charset="0"/>
              </a:rPr>
              <a:t>3.)</a:t>
            </a:r>
            <a:r>
              <a:rPr lang="en-US" altLang="en-US" dirty="0">
                <a:latin typeface="Arial" panose="020B0604020202020204" pitchFamily="34" charset="0"/>
                <a:cs typeface="Arial" panose="020B0604020202020204" pitchFamily="34" charset="0"/>
              </a:rPr>
              <a:t> How many racers will be allowed to start </a:t>
            </a:r>
            <a:r>
              <a:rPr lang="en-US" altLang="en-US" sz="1700" dirty="0">
                <a:latin typeface="Arial" panose="020B0604020202020204" pitchFamily="34" charset="0"/>
                <a:cs typeface="Arial" panose="020B0604020202020204" pitchFamily="34" charset="0"/>
              </a:rPr>
              <a:t>2</a:t>
            </a:r>
            <a:r>
              <a:rPr lang="en-US" altLang="en-US" sz="1700" baseline="30000" dirty="0">
                <a:latin typeface="Arial" panose="020B0604020202020204" pitchFamily="34" charset="0"/>
                <a:cs typeface="Arial" panose="020B0604020202020204" pitchFamily="34" charset="0"/>
              </a:rPr>
              <a:t>nd</a:t>
            </a:r>
            <a:r>
              <a:rPr lang="en-US" altLang="en-US" sz="1700" dirty="0">
                <a:latin typeface="Arial" panose="020B0604020202020204" pitchFamily="34" charset="0"/>
                <a:cs typeface="Arial" panose="020B0604020202020204" pitchFamily="34" charset="0"/>
              </a:rPr>
              <a:t> Run; “DNQ” assigned to all other </a:t>
            </a:r>
          </a:p>
          <a:p>
            <a:pPr eaLnBrk="1" hangingPunct="1"/>
            <a:r>
              <a:rPr lang="en-US" altLang="en-US" sz="1700" dirty="0">
                <a:latin typeface="Arial" panose="020B0604020202020204" pitchFamily="34" charset="0"/>
                <a:cs typeface="Arial" panose="020B0604020202020204" pitchFamily="34" charset="0"/>
              </a:rPr>
              <a:t>     competitors.*  </a:t>
            </a:r>
          </a:p>
          <a:p>
            <a:pPr eaLnBrk="1" hangingPunct="1"/>
            <a:r>
              <a:rPr lang="en-US" altLang="en-US" sz="1600" b="1" i="1" dirty="0">
                <a:solidFill>
                  <a:srgbClr val="003399"/>
                </a:solidFill>
                <a:latin typeface="Arial" panose="020B0604020202020204" pitchFamily="34" charset="0"/>
                <a:cs typeface="Arial" panose="020B0604020202020204" pitchFamily="34" charset="0"/>
              </a:rPr>
              <a:t>*Only applicable for non-FIS Collegiate events and upper-level FIS events.</a:t>
            </a:r>
            <a:r>
              <a:rPr lang="en-US" altLang="en-US" sz="1600" b="1" i="1" dirty="0">
                <a:solidFill>
                  <a:srgbClr val="FF0000"/>
                </a:solidFill>
                <a:latin typeface="Arial" panose="020B0604020202020204" pitchFamily="34" charset="0"/>
                <a:cs typeface="Arial" panose="020B0604020202020204" pitchFamily="34" charset="0"/>
              </a:rPr>
              <a:t>  </a:t>
            </a:r>
            <a:endParaRPr lang="en-US" altLang="en-US" sz="1600" b="1" dirty="0">
              <a:solidFill>
                <a:srgbClr val="FF0000"/>
              </a:solidFill>
              <a:latin typeface="Arial" panose="020B0604020202020204" pitchFamily="34" charset="0"/>
              <a:cs typeface="Arial" panose="020B0604020202020204" pitchFamily="34" charset="0"/>
            </a:endParaRPr>
          </a:p>
        </p:txBody>
      </p:sp>
      <p:sp>
        <p:nvSpPr>
          <p:cNvPr id="57348" name="TextBox 7">
            <a:extLst>
              <a:ext uri="{FF2B5EF4-FFF2-40B4-BE49-F238E27FC236}">
                <a16:creationId xmlns:a16="http://schemas.microsoft.com/office/drawing/2014/main" id="{56E912F0-4C4C-483C-B6CD-8B86762263CB}"/>
              </a:ext>
            </a:extLst>
          </p:cNvPr>
          <p:cNvSpPr txBox="1">
            <a:spLocks noChangeArrowheads="1"/>
          </p:cNvSpPr>
          <p:nvPr/>
        </p:nvSpPr>
        <p:spPr bwMode="auto">
          <a:xfrm>
            <a:off x="190500" y="2363788"/>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400" dirty="0">
                <a:latin typeface="Calibri" panose="020F0502020204030204" pitchFamily="34" charset="0"/>
                <a:cs typeface="Arial" panose="020B0604020202020204" pitchFamily="34" charset="0"/>
              </a:rPr>
              <a:t>1.)</a:t>
            </a:r>
          </a:p>
        </p:txBody>
      </p:sp>
      <p:sp>
        <p:nvSpPr>
          <p:cNvPr id="57349" name="TextBox 8">
            <a:extLst>
              <a:ext uri="{FF2B5EF4-FFF2-40B4-BE49-F238E27FC236}">
                <a16:creationId xmlns:a16="http://schemas.microsoft.com/office/drawing/2014/main" id="{3B209534-1180-4F46-922C-3629BE12515D}"/>
              </a:ext>
            </a:extLst>
          </p:cNvPr>
          <p:cNvSpPr txBox="1">
            <a:spLocks noChangeArrowheads="1"/>
          </p:cNvSpPr>
          <p:nvPr/>
        </p:nvSpPr>
        <p:spPr bwMode="auto">
          <a:xfrm>
            <a:off x="190500" y="2517775"/>
            <a:ext cx="374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400" dirty="0">
                <a:latin typeface="Calibri" panose="020F0502020204030204" pitchFamily="34" charset="0"/>
                <a:cs typeface="Arial" panose="020B0604020202020204" pitchFamily="34" charset="0"/>
              </a:rPr>
              <a:t>2.)</a:t>
            </a:r>
          </a:p>
        </p:txBody>
      </p:sp>
      <p:sp>
        <p:nvSpPr>
          <p:cNvPr id="57350" name="TextBox 8">
            <a:extLst>
              <a:ext uri="{FF2B5EF4-FFF2-40B4-BE49-F238E27FC236}">
                <a16:creationId xmlns:a16="http://schemas.microsoft.com/office/drawing/2014/main" id="{CAB17971-2AA9-44C2-9970-42AD317371A0}"/>
              </a:ext>
            </a:extLst>
          </p:cNvPr>
          <p:cNvSpPr txBox="1">
            <a:spLocks noChangeArrowheads="1"/>
          </p:cNvSpPr>
          <p:nvPr/>
        </p:nvSpPr>
        <p:spPr bwMode="auto">
          <a:xfrm>
            <a:off x="6937375" y="2325688"/>
            <a:ext cx="465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400" dirty="0">
                <a:latin typeface="Calibri" panose="020F0502020204030204" pitchFamily="34" charset="0"/>
                <a:cs typeface="Arial" panose="020B0604020202020204" pitchFamily="34" charset="0"/>
              </a:rPr>
              <a:t>3.)*</a:t>
            </a:r>
          </a:p>
        </p:txBody>
      </p:sp>
      <p:sp>
        <p:nvSpPr>
          <p:cNvPr id="7" name="Left-Right Arrow 6">
            <a:extLst>
              <a:ext uri="{FF2B5EF4-FFF2-40B4-BE49-F238E27FC236}">
                <a16:creationId xmlns:a16="http://schemas.microsoft.com/office/drawing/2014/main" id="{5CAE0080-9455-4C7B-A99E-D2155E137014}"/>
              </a:ext>
            </a:extLst>
          </p:cNvPr>
          <p:cNvSpPr/>
          <p:nvPr/>
        </p:nvSpPr>
        <p:spPr>
          <a:xfrm>
            <a:off x="638175" y="2451100"/>
            <a:ext cx="1400175" cy="133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Left-Right Arrow 6">
            <a:extLst>
              <a:ext uri="{FF2B5EF4-FFF2-40B4-BE49-F238E27FC236}">
                <a16:creationId xmlns:a16="http://schemas.microsoft.com/office/drawing/2014/main" id="{86BA9C19-28AB-4106-9DA1-9546F9FDD5AF}"/>
              </a:ext>
            </a:extLst>
          </p:cNvPr>
          <p:cNvSpPr/>
          <p:nvPr/>
        </p:nvSpPr>
        <p:spPr>
          <a:xfrm>
            <a:off x="638175" y="2605088"/>
            <a:ext cx="1400175" cy="133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4">
            <a:extLst>
              <a:ext uri="{FF2B5EF4-FFF2-40B4-BE49-F238E27FC236}">
                <a16:creationId xmlns:a16="http://schemas.microsoft.com/office/drawing/2014/main" id="{1C1E86AE-32B6-46FE-B592-4510DB325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138" y="3417569"/>
            <a:ext cx="45724" cy="22862"/>
          </a:xfrm>
          <a:prstGeom prst="rect">
            <a:avLst/>
          </a:prstGeom>
        </p:spPr>
      </p:pic>
      <p:pic>
        <p:nvPicPr>
          <p:cNvPr id="10" name="Picture 9">
            <a:extLst>
              <a:ext uri="{FF2B5EF4-FFF2-40B4-BE49-F238E27FC236}">
                <a16:creationId xmlns:a16="http://schemas.microsoft.com/office/drawing/2014/main" id="{71D3BEB6-86A8-4BCE-AEAF-C29F440C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375" y="1091405"/>
            <a:ext cx="4361351" cy="3468689"/>
          </a:xfrm>
          <a:prstGeom prst="rect">
            <a:avLst/>
          </a:prstGeom>
        </p:spPr>
      </p:pic>
      <p:sp>
        <p:nvSpPr>
          <p:cNvPr id="14" name="Left-Right Arrow 6">
            <a:extLst>
              <a:ext uri="{FF2B5EF4-FFF2-40B4-BE49-F238E27FC236}">
                <a16:creationId xmlns:a16="http://schemas.microsoft.com/office/drawing/2014/main" id="{21520F8E-14F0-47F1-B7BE-0B50188D7F38}"/>
              </a:ext>
            </a:extLst>
          </p:cNvPr>
          <p:cNvSpPr/>
          <p:nvPr/>
        </p:nvSpPr>
        <p:spPr>
          <a:xfrm flipV="1">
            <a:off x="4267200" y="2506663"/>
            <a:ext cx="2743200" cy="1555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FA8A8A0-455C-408D-86E1-77429939AAB0}"/>
              </a:ext>
            </a:extLst>
          </p:cNvPr>
          <p:cNvSpPr>
            <a:spLocks noGrp="1"/>
          </p:cNvSpPr>
          <p:nvPr>
            <p:ph type="title" idx="4294967295"/>
          </p:nvPr>
        </p:nvSpPr>
        <p:spPr>
          <a:xfrm>
            <a:off x="762000" y="123825"/>
            <a:ext cx="8382000" cy="769938"/>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charset="0"/>
                <a:cs typeface="Arial" charset="0"/>
              </a:rPr>
              <a:t>INFORMATION &amp; DOWNLOAD PAGE</a:t>
            </a:r>
          </a:p>
        </p:txBody>
      </p:sp>
      <p:pic>
        <p:nvPicPr>
          <p:cNvPr id="14339" name="Picture 3" descr="Screen Clipping">
            <a:extLst>
              <a:ext uri="{FF2B5EF4-FFF2-40B4-BE49-F238E27FC236}">
                <a16:creationId xmlns:a16="http://schemas.microsoft.com/office/drawing/2014/main" id="{EFF2973A-53CD-46AA-A25A-EB0C2BF78D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1618" y="5662613"/>
            <a:ext cx="17827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a:extLst>
              <a:ext uri="{FF2B5EF4-FFF2-40B4-BE49-F238E27FC236}">
                <a16:creationId xmlns:a16="http://schemas.microsoft.com/office/drawing/2014/main" id="{5025098E-8DB5-4120-916C-010B1067DA10}"/>
              </a:ext>
            </a:extLst>
          </p:cNvPr>
          <p:cNvSpPr txBox="1">
            <a:spLocks noChangeArrowheads="1"/>
          </p:cNvSpPr>
          <p:nvPr/>
        </p:nvSpPr>
        <p:spPr bwMode="auto">
          <a:xfrm>
            <a:off x="380999" y="5653088"/>
            <a:ext cx="24324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And Monitor download</a:t>
            </a:r>
          </a:p>
        </p:txBody>
      </p:sp>
      <p:sp>
        <p:nvSpPr>
          <p:cNvPr id="14342" name="TextBox 1">
            <a:extLst>
              <a:ext uri="{FF2B5EF4-FFF2-40B4-BE49-F238E27FC236}">
                <a16:creationId xmlns:a16="http://schemas.microsoft.com/office/drawing/2014/main" id="{2CC22A99-1CB9-4F72-9AF0-A9A92F45A75A}"/>
              </a:ext>
            </a:extLst>
          </p:cNvPr>
          <p:cNvSpPr txBox="1">
            <a:spLocks noChangeArrowheads="1"/>
          </p:cNvSpPr>
          <p:nvPr/>
        </p:nvSpPr>
        <p:spPr bwMode="auto">
          <a:xfrm>
            <a:off x="231775" y="6219825"/>
            <a:ext cx="6840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solidFill>
                  <a:srgbClr val="003399"/>
                </a:solidFill>
                <a:latin typeface="Arial Narrow" panose="020B0606020202030204" pitchFamily="34" charset="0"/>
                <a:cs typeface="Arial" panose="020B0604020202020204" pitchFamily="34" charset="0"/>
              </a:rPr>
              <a:t>Note:  Installation on a company computer may require IT assistance.</a:t>
            </a:r>
          </a:p>
        </p:txBody>
      </p:sp>
      <p:sp>
        <p:nvSpPr>
          <p:cNvPr id="10" name="Left-Right Arrow 6">
            <a:extLst>
              <a:ext uri="{FF2B5EF4-FFF2-40B4-BE49-F238E27FC236}">
                <a16:creationId xmlns:a16="http://schemas.microsoft.com/office/drawing/2014/main" id="{69B3B059-3505-4B11-B22A-11600313A3FE}"/>
              </a:ext>
            </a:extLst>
          </p:cNvPr>
          <p:cNvSpPr/>
          <p:nvPr/>
        </p:nvSpPr>
        <p:spPr>
          <a:xfrm>
            <a:off x="2813465" y="5776228"/>
            <a:ext cx="1073150" cy="200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340" name="TextBox 5">
            <a:extLst>
              <a:ext uri="{FF2B5EF4-FFF2-40B4-BE49-F238E27FC236}">
                <a16:creationId xmlns:a16="http://schemas.microsoft.com/office/drawing/2014/main" id="{96EC800C-D9CD-4144-8B92-8D2B7CB6DD07}"/>
              </a:ext>
            </a:extLst>
          </p:cNvPr>
          <p:cNvSpPr txBox="1">
            <a:spLocks noChangeArrowheads="1"/>
          </p:cNvSpPr>
          <p:nvPr/>
        </p:nvSpPr>
        <p:spPr bwMode="auto">
          <a:xfrm>
            <a:off x="6960578" y="3437914"/>
            <a:ext cx="200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Begin download</a:t>
            </a:r>
          </a:p>
        </p:txBody>
      </p:sp>
      <p:pic>
        <p:nvPicPr>
          <p:cNvPr id="12" name="Picture 11">
            <a:extLst>
              <a:ext uri="{FF2B5EF4-FFF2-40B4-BE49-F238E27FC236}">
                <a16:creationId xmlns:a16="http://schemas.microsoft.com/office/drawing/2014/main" id="{0894C012-3BFB-4929-A41E-BAAB65191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56" y="1211736"/>
            <a:ext cx="5914375" cy="4084674"/>
          </a:xfrm>
          <a:prstGeom prst="rect">
            <a:avLst/>
          </a:prstGeom>
        </p:spPr>
      </p:pic>
      <p:sp>
        <p:nvSpPr>
          <p:cNvPr id="7" name="Left-Right Arrow 6">
            <a:extLst>
              <a:ext uri="{FF2B5EF4-FFF2-40B4-BE49-F238E27FC236}">
                <a16:creationId xmlns:a16="http://schemas.microsoft.com/office/drawing/2014/main" id="{7A50EFC3-2212-4243-9C9F-BB6081CD637C}"/>
              </a:ext>
            </a:extLst>
          </p:cNvPr>
          <p:cNvSpPr/>
          <p:nvPr/>
        </p:nvSpPr>
        <p:spPr>
          <a:xfrm>
            <a:off x="5257801" y="3505200"/>
            <a:ext cx="1676400" cy="2762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F5BC-15CD-445F-864F-BC30A0836162}"/>
              </a:ext>
            </a:extLst>
          </p:cNvPr>
          <p:cNvSpPr>
            <a:spLocks noGrp="1"/>
          </p:cNvSpPr>
          <p:nvPr>
            <p:ph type="title" idx="4294967295"/>
          </p:nvPr>
        </p:nvSpPr>
        <p:spPr>
          <a:xfrm>
            <a:off x="304800" y="17463"/>
            <a:ext cx="8305800" cy="1143000"/>
          </a:xfrm>
        </p:spPr>
        <p:txBody>
          <a:bodyPr>
            <a:noAutofit/>
          </a:bodyPr>
          <a:lstStyle/>
          <a:p>
            <a:pPr eaLnBrk="1" fontAlgn="auto" hangingPunct="1">
              <a:spcAft>
                <a:spcPts val="0"/>
              </a:spcAft>
              <a:defRPr/>
            </a:pPr>
            <a:r>
              <a:rPr lang="en-US" sz="3400" b="1" u="sng"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r>
              <a:rPr lang="en-US" sz="3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sz="3400" b="1" u="sng"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r>
              <a:rPr lang="en-US" sz="3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JURY MAY CHANGE #</a:t>
            </a:r>
          </a:p>
        </p:txBody>
      </p:sp>
      <p:sp>
        <p:nvSpPr>
          <p:cNvPr id="58371" name="TextBox 4">
            <a:extLst>
              <a:ext uri="{FF2B5EF4-FFF2-40B4-BE49-F238E27FC236}">
                <a16:creationId xmlns:a16="http://schemas.microsoft.com/office/drawing/2014/main" id="{2DD1E438-DC76-4F85-8A83-E3A6C04D1179}"/>
              </a:ext>
            </a:extLst>
          </p:cNvPr>
          <p:cNvSpPr txBox="1">
            <a:spLocks noChangeArrowheads="1"/>
          </p:cNvSpPr>
          <p:nvPr/>
        </p:nvSpPr>
        <p:spPr bwMode="auto">
          <a:xfrm>
            <a:off x="95250" y="5451475"/>
            <a:ext cx="88963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How many racers will be reversed in the second run of a </a:t>
            </a:r>
            <a:r>
              <a:rPr lang="en-US" altLang="en-US" u="sng" dirty="0">
                <a:latin typeface="Arial" panose="020B0604020202020204" pitchFamily="34" charset="0"/>
                <a:cs typeface="Arial" panose="020B0604020202020204" pitchFamily="34" charset="0"/>
              </a:rPr>
              <a:t>scored</a:t>
            </a:r>
            <a:r>
              <a:rPr lang="en-US" altLang="en-US" dirty="0">
                <a:latin typeface="Arial" panose="020B0604020202020204" pitchFamily="34" charset="0"/>
                <a:cs typeface="Arial" panose="020B0604020202020204" pitchFamily="34" charset="0"/>
              </a:rPr>
              <a:t> event.  </a:t>
            </a:r>
          </a:p>
          <a:p>
            <a:pPr eaLnBrk="1" hangingPunct="1">
              <a:spcBef>
                <a:spcPts val="600"/>
              </a:spcBef>
              <a:buFont typeface="Arial" panose="020B0604020202020204" pitchFamily="34" charset="0"/>
              <a:buChar char="•"/>
            </a:pPr>
            <a:r>
              <a:rPr lang="en-US" altLang="en-US" i="1" dirty="0">
                <a:latin typeface="Arial" panose="020B0604020202020204" pitchFamily="34" charset="0"/>
                <a:cs typeface="Arial" panose="020B0604020202020204" pitchFamily="34" charset="0"/>
              </a:rPr>
              <a:t>30 is the default;  </a:t>
            </a:r>
            <a:r>
              <a:rPr lang="en-US" altLang="en-US" b="1" i="1" dirty="0">
                <a:solidFill>
                  <a:srgbClr val="003399"/>
                </a:solidFill>
                <a:latin typeface="Arial" panose="020B0604020202020204" pitchFamily="34" charset="0"/>
                <a:cs typeface="Arial" panose="020B0604020202020204" pitchFamily="34" charset="0"/>
              </a:rPr>
              <a:t>Jury decision to change to 15 must be announced 1 hour prior to start of event!</a:t>
            </a:r>
            <a:endParaRPr lang="en-US" altLang="en-US" b="1" dirty="0">
              <a:solidFill>
                <a:srgbClr val="003399"/>
              </a:solidFill>
              <a:latin typeface="Arial" panose="020B0604020202020204" pitchFamily="34" charset="0"/>
              <a:cs typeface="Arial" panose="020B0604020202020204" pitchFamily="34" charset="0"/>
            </a:endParaRPr>
          </a:p>
        </p:txBody>
      </p:sp>
      <p:sp>
        <p:nvSpPr>
          <p:cNvPr id="5" name="Arrow: Left-Up 4">
            <a:extLst>
              <a:ext uri="{FF2B5EF4-FFF2-40B4-BE49-F238E27FC236}">
                <a16:creationId xmlns:a16="http://schemas.microsoft.com/office/drawing/2014/main" id="{3088A1D1-C60F-4AD8-B3B6-064C0964384D}"/>
              </a:ext>
            </a:extLst>
          </p:cNvPr>
          <p:cNvSpPr/>
          <p:nvPr/>
        </p:nvSpPr>
        <p:spPr>
          <a:xfrm rot="10800000">
            <a:off x="1524000" y="2971800"/>
            <a:ext cx="381000" cy="2514600"/>
          </a:xfrm>
          <a:prstGeom prst="leftUpArrow">
            <a:avLst>
              <a:gd name="adj1" fmla="val 25000"/>
              <a:gd name="adj2" fmla="val 19231"/>
              <a:gd name="adj3" fmla="val 250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3" descr="Screen Clipping">
            <a:extLst>
              <a:ext uri="{FF2B5EF4-FFF2-40B4-BE49-F238E27FC236}">
                <a16:creationId xmlns:a16="http://schemas.microsoft.com/office/drawing/2014/main" id="{7EC18FEC-5840-4F91-99E4-062D2B76C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95400"/>
            <a:ext cx="4564063"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01D8-E882-47AE-A56B-E6E85D1D5837}"/>
              </a:ext>
            </a:extLst>
          </p:cNvPr>
          <p:cNvSpPr>
            <a:spLocks noGrp="1"/>
          </p:cNvSpPr>
          <p:nvPr>
            <p:ph type="title" idx="4294967295"/>
          </p:nvPr>
        </p:nvSpPr>
        <p:spPr>
          <a:xfrm>
            <a:off x="457200" y="241300"/>
            <a:ext cx="8229600" cy="1143000"/>
          </a:xfrm>
        </p:spPr>
        <p:txBody>
          <a:bodyPr>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DATA: </a:t>
            </a:r>
            <a:b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a:t>
            </a:r>
            <a:r>
              <a:rPr lang="en-US" sz="2700" b="1" u="sng"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a:t>
            </a:r>
            <a:r>
              <a:rPr lang="en-US" sz="27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TIMING COMPANY NAME</a:t>
            </a:r>
          </a:p>
        </p:txBody>
      </p:sp>
      <p:sp>
        <p:nvSpPr>
          <p:cNvPr id="50180" name="TextBox 4">
            <a:extLst>
              <a:ext uri="{FF2B5EF4-FFF2-40B4-BE49-F238E27FC236}">
                <a16:creationId xmlns:a16="http://schemas.microsoft.com/office/drawing/2014/main" id="{2B8C1515-ACFD-4FC5-B3E1-011E177AB786}"/>
              </a:ext>
            </a:extLst>
          </p:cNvPr>
          <p:cNvSpPr txBox="1">
            <a:spLocks noChangeArrowheads="1"/>
          </p:cNvSpPr>
          <p:nvPr/>
        </p:nvSpPr>
        <p:spPr bwMode="auto">
          <a:xfrm>
            <a:off x="6781800" y="3090863"/>
            <a:ext cx="2286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17375E"/>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17375E"/>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17375E"/>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9pPr>
          </a:lstStyle>
          <a:p>
            <a:pPr marL="285750" indent="-285750" eaLnBrk="1" hangingPunct="1">
              <a:spcBef>
                <a:spcPct val="0"/>
              </a:spcBef>
              <a:defRPr/>
            </a:pPr>
            <a:r>
              <a:rPr lang="en-US" altLang="en-US" sz="1600" b="1" dirty="0">
                <a:solidFill>
                  <a:schemeClr val="tx1"/>
                </a:solidFill>
              </a:rPr>
              <a:t>Select equipment being used </a:t>
            </a:r>
            <a:r>
              <a:rPr lang="en-US" altLang="en-US" sz="1600" b="1" u="sng" dirty="0">
                <a:solidFill>
                  <a:schemeClr val="tx1"/>
                </a:solidFill>
              </a:rPr>
              <a:t>or</a:t>
            </a:r>
            <a:r>
              <a:rPr lang="en-US" altLang="en-US" sz="1600" b="1" dirty="0">
                <a:solidFill>
                  <a:schemeClr val="tx1"/>
                </a:solidFill>
              </a:rPr>
              <a:t> </a:t>
            </a:r>
          </a:p>
          <a:p>
            <a:pPr marL="285750" indent="-285750" eaLnBrk="1" hangingPunct="1">
              <a:spcBef>
                <a:spcPct val="0"/>
              </a:spcBef>
              <a:defRPr/>
            </a:pPr>
            <a:r>
              <a:rPr lang="en-US" altLang="en-US" sz="1600" b="1" dirty="0">
                <a:solidFill>
                  <a:schemeClr val="tx1"/>
                </a:solidFill>
              </a:rPr>
              <a:t>key in name of </a:t>
            </a:r>
          </a:p>
          <a:p>
            <a:pPr eaLnBrk="1" hangingPunct="1">
              <a:spcBef>
                <a:spcPct val="0"/>
              </a:spcBef>
              <a:buFontTx/>
              <a:buNone/>
              <a:defRPr/>
            </a:pPr>
            <a:r>
              <a:rPr lang="en-US" altLang="en-US" sz="1600" b="1" dirty="0">
                <a:solidFill>
                  <a:schemeClr val="tx1"/>
                </a:solidFill>
              </a:rPr>
              <a:t>   Timing Company</a:t>
            </a:r>
            <a:r>
              <a:rPr lang="en-US" altLang="en-US" sz="1600" b="1" dirty="0">
                <a:solidFill>
                  <a:srgbClr val="0070C0"/>
                </a:solidFill>
                <a:latin typeface="Comic Sans MS" panose="030F0702030302020204" pitchFamily="66" charset="0"/>
              </a:rPr>
              <a:t>.</a:t>
            </a:r>
          </a:p>
        </p:txBody>
      </p:sp>
      <p:pic>
        <p:nvPicPr>
          <p:cNvPr id="4" name="Picture 3">
            <a:extLst>
              <a:ext uri="{FF2B5EF4-FFF2-40B4-BE49-F238E27FC236}">
                <a16:creationId xmlns:a16="http://schemas.microsoft.com/office/drawing/2014/main" id="{59119CFD-4662-4F1E-8455-4B32E86A3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850" y="1407746"/>
            <a:ext cx="5327650" cy="5010504"/>
          </a:xfrm>
          <a:prstGeom prst="rect">
            <a:avLst/>
          </a:prstGeom>
        </p:spPr>
      </p:pic>
      <p:sp>
        <p:nvSpPr>
          <p:cNvPr id="6" name="Left-Right Arrow 5">
            <a:extLst>
              <a:ext uri="{FF2B5EF4-FFF2-40B4-BE49-F238E27FC236}">
                <a16:creationId xmlns:a16="http://schemas.microsoft.com/office/drawing/2014/main" id="{6682B0BB-5B66-4DD0-9B73-BA0361960993}"/>
              </a:ext>
            </a:extLst>
          </p:cNvPr>
          <p:cNvSpPr/>
          <p:nvPr/>
        </p:nvSpPr>
        <p:spPr>
          <a:xfrm>
            <a:off x="5791200" y="3513138"/>
            <a:ext cx="990600" cy="2333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7EECCCB2-07C1-44BC-9E91-B1B2BB0F4DDD}"/>
              </a:ext>
            </a:extLst>
          </p:cNvPr>
          <p:cNvSpPr>
            <a:spLocks noGrp="1"/>
          </p:cNvSpPr>
          <p:nvPr>
            <p:ph type="title" idx="4294967295"/>
          </p:nvPr>
        </p:nvSpPr>
        <p:spPr>
          <a:xfrm>
            <a:off x="533400" y="76200"/>
            <a:ext cx="6781800" cy="976313"/>
          </a:xfrm>
        </p:spPr>
        <p:txBody>
          <a:bodyPr>
            <a:normAutofit/>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HEADER INFO COMPLETE</a:t>
            </a:r>
          </a:p>
        </p:txBody>
      </p:sp>
      <p:sp>
        <p:nvSpPr>
          <p:cNvPr id="60419" name="TextBox 4">
            <a:extLst>
              <a:ext uri="{FF2B5EF4-FFF2-40B4-BE49-F238E27FC236}">
                <a16:creationId xmlns:a16="http://schemas.microsoft.com/office/drawing/2014/main" id="{CED90F64-1CAE-423E-9A12-35D1922BA216}"/>
              </a:ext>
            </a:extLst>
          </p:cNvPr>
          <p:cNvSpPr txBox="1">
            <a:spLocks noChangeArrowheads="1"/>
          </p:cNvSpPr>
          <p:nvPr/>
        </p:nvSpPr>
        <p:spPr bwMode="auto">
          <a:xfrm>
            <a:off x="318131" y="6019800"/>
            <a:ext cx="8870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Arial" panose="020B0604020202020204" pitchFamily="34" charset="0"/>
                <a:cs typeface="Arial" panose="020B0604020202020204" pitchFamily="34" charset="0"/>
              </a:rPr>
              <a:t>This is a completed header for a Men’s event.  </a:t>
            </a:r>
          </a:p>
          <a:p>
            <a:pPr eaLnBrk="1" hangingPunct="1"/>
            <a:r>
              <a:rPr lang="en-US" altLang="en-US" dirty="0">
                <a:latin typeface="Arial" panose="020B0604020202020204" pitchFamily="34" charset="0"/>
                <a:cs typeface="Arial" panose="020B0604020202020204" pitchFamily="34" charset="0"/>
              </a:rPr>
              <a:t>Click “Alpine Slalom Men” to change race gender &amp; enter data for Ladies’ event.</a:t>
            </a:r>
          </a:p>
        </p:txBody>
      </p:sp>
      <p:sp>
        <p:nvSpPr>
          <p:cNvPr id="4" name="Arrow: Left-Up 3">
            <a:extLst>
              <a:ext uri="{FF2B5EF4-FFF2-40B4-BE49-F238E27FC236}">
                <a16:creationId xmlns:a16="http://schemas.microsoft.com/office/drawing/2014/main" id="{F76F83BD-8D0C-444C-B077-3B4CE40695B9}"/>
              </a:ext>
            </a:extLst>
          </p:cNvPr>
          <p:cNvSpPr/>
          <p:nvPr/>
        </p:nvSpPr>
        <p:spPr>
          <a:xfrm rot="10800000">
            <a:off x="1198888" y="5425708"/>
            <a:ext cx="533400" cy="617538"/>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5">
            <a:extLst>
              <a:ext uri="{FF2B5EF4-FFF2-40B4-BE49-F238E27FC236}">
                <a16:creationId xmlns:a16="http://schemas.microsoft.com/office/drawing/2014/main" id="{7DCB08CC-2455-4642-9E66-22C3B112F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143000"/>
            <a:ext cx="5849612" cy="4511556"/>
          </a:xfrm>
          <a:prstGeom prst="rect">
            <a:avLst/>
          </a:prstGeom>
        </p:spPr>
      </p:pic>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D591C8E0-2D9A-4FEB-85D9-186478B51633}"/>
              </a:ext>
            </a:extLst>
          </p:cNvPr>
          <p:cNvSpPr>
            <a:spLocks noGrp="1"/>
          </p:cNvSpPr>
          <p:nvPr>
            <p:ph type="title" idx="4294967295"/>
          </p:nvPr>
        </p:nvSpPr>
        <p:spPr>
          <a:xfrm>
            <a:off x="381000" y="274638"/>
            <a:ext cx="8763000" cy="868362"/>
          </a:xfrm>
        </p:spPr>
        <p:txBody>
          <a:bodyPr/>
          <a:lstStyle/>
          <a:p>
            <a:pPr eaLnBrk="1" hangingPunct="1">
              <a:defRPr/>
            </a:pPr>
            <a:r>
              <a:rPr lang="en-US" altLang="en-US" sz="3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a:t>
            </a:r>
            <a:r>
              <a:rPr lang="en-US" altLang="en-US" sz="3000" b="1" u="sng"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 GENDER</a:t>
            </a:r>
            <a:r>
              <a:rPr lang="en-US" altLang="en-US" sz="3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OPTIONS</a:t>
            </a:r>
          </a:p>
        </p:txBody>
      </p:sp>
      <p:sp>
        <p:nvSpPr>
          <p:cNvPr id="3" name="Content Placeholder 2">
            <a:extLst>
              <a:ext uri="{FF2B5EF4-FFF2-40B4-BE49-F238E27FC236}">
                <a16:creationId xmlns:a16="http://schemas.microsoft.com/office/drawing/2014/main" id="{2626A321-D22E-4207-9910-474CDEAFF9D4}"/>
              </a:ext>
            </a:extLst>
          </p:cNvPr>
          <p:cNvSpPr>
            <a:spLocks noGrp="1"/>
          </p:cNvSpPr>
          <p:nvPr>
            <p:ph idx="4294967295"/>
          </p:nvPr>
        </p:nvSpPr>
        <p:spPr>
          <a:xfrm>
            <a:off x="304800" y="1371600"/>
            <a:ext cx="8229600" cy="4525963"/>
          </a:xfrm>
        </p:spPr>
        <p:txBody>
          <a:bodyPr rtlCol="0">
            <a:normAutofit/>
          </a:bodyPr>
          <a:lstStyle/>
          <a:p>
            <a:pPr marL="0" lvl="4" indent="0" eaLnBrk="1" fontAlgn="auto" hangingPunct="1">
              <a:spcAft>
                <a:spcPts val="0"/>
              </a:spcAft>
              <a:buFont typeface="Arial" charset="0"/>
              <a:buNone/>
              <a:defRPr/>
            </a:pPr>
            <a:r>
              <a:rPr lang="en-US" sz="2400" dirty="0">
                <a:latin typeface="Arial" panose="020B0604020202020204" pitchFamily="34" charset="0"/>
                <a:cs typeface="Arial" panose="020B0604020202020204" pitchFamily="34" charset="0"/>
              </a:rPr>
              <a:t>In addition to clicking on the event description/competitor count at bottom of screen, you can also change to an alternate gender by:</a:t>
            </a:r>
          </a:p>
          <a:p>
            <a:pPr marL="0" lvl="4" indent="0" eaLnBrk="1" fontAlgn="auto" hangingPunct="1">
              <a:spcAft>
                <a:spcPts val="0"/>
              </a:spcAft>
              <a:buFont typeface="Arial" charset="0"/>
              <a:buNone/>
              <a:defRPr/>
            </a:pPr>
            <a:endParaRPr lang="en-US" sz="2400" dirty="0">
              <a:latin typeface="Arial" panose="020B0604020202020204" pitchFamily="34" charset="0"/>
              <a:cs typeface="Arial" panose="020B0604020202020204" pitchFamily="34" charset="0"/>
            </a:endParaRPr>
          </a:p>
          <a:p>
            <a:pPr marL="548640" eaLnBrk="1" fontAlgn="auto" hangingPunct="1">
              <a:spcBef>
                <a:spcPts val="0"/>
              </a:spcBef>
              <a:spcAft>
                <a:spcPts val="0"/>
              </a:spcAft>
              <a:buFont typeface="Arial"/>
              <a:buChar char="•"/>
              <a:defRPr/>
            </a:pPr>
            <a:r>
              <a:rPr lang="en-US" b="1" dirty="0">
                <a:solidFill>
                  <a:srgbClr val="003399"/>
                </a:solidFill>
                <a:latin typeface="Arial" panose="020B0604020202020204" pitchFamily="34" charset="0"/>
                <a:cs typeface="Arial" panose="020B0604020202020204" pitchFamily="34" charset="0"/>
              </a:rPr>
              <a:t> Keying “CTRL + S”, or</a:t>
            </a:r>
          </a:p>
          <a:p>
            <a:pPr marL="548640" eaLnBrk="1" fontAlgn="auto" hangingPunct="1">
              <a:spcAft>
                <a:spcPts val="0"/>
              </a:spcAft>
              <a:buFont typeface="Arial"/>
              <a:buChar char="•"/>
              <a:defRPr/>
            </a:pPr>
            <a:r>
              <a:rPr lang="en-US" b="1" dirty="0">
                <a:solidFill>
                  <a:srgbClr val="003399"/>
                </a:solidFill>
                <a:latin typeface="Arial" panose="020B0604020202020204" pitchFamily="34" charset="0"/>
                <a:cs typeface="Arial" panose="020B0604020202020204" pitchFamily="34" charset="0"/>
              </a:rPr>
              <a:t> Selecting “FILE” / “Change Gender”</a:t>
            </a:r>
          </a:p>
          <a:p>
            <a:pPr marL="114300" indent="0" eaLnBrk="1" fontAlgn="auto" hangingPunct="1">
              <a:spcAft>
                <a:spcPts val="0"/>
              </a:spcAft>
              <a:buFont typeface="Arial" charset="0"/>
              <a:buNone/>
              <a:defRPr/>
            </a:pPr>
            <a:endParaRPr lang="en-US" sz="2400" dirty="0">
              <a:latin typeface="Arial" panose="020B0604020202020204" pitchFamily="34" charset="0"/>
              <a:cs typeface="Arial" panose="020B0604020202020204" pitchFamily="34" charset="0"/>
            </a:endParaRPr>
          </a:p>
          <a:p>
            <a:pPr marL="114300" indent="0" eaLnBrk="1" fontAlgn="auto" hangingPunct="1">
              <a:spcAft>
                <a:spcPts val="0"/>
              </a:spcAft>
              <a:buFont typeface="Arial" charset="0"/>
              <a:buNone/>
              <a:defRPr/>
            </a:pPr>
            <a:r>
              <a:rPr lang="en-US" sz="2400" dirty="0">
                <a:latin typeface="Arial" panose="020B0604020202020204" pitchFamily="34" charset="0"/>
                <a:cs typeface="Arial" panose="020B0604020202020204" pitchFamily="34" charset="0"/>
              </a:rPr>
              <a:t>Any of these options allows you to establish one file for both genders and quickly move between the two.</a:t>
            </a: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17452D-A903-45FB-A720-3363EE367F13}"/>
              </a:ext>
            </a:extLst>
          </p:cNvPr>
          <p:cNvSpPr/>
          <p:nvPr/>
        </p:nvSpPr>
        <p:spPr>
          <a:xfrm>
            <a:off x="762000" y="304800"/>
            <a:ext cx="8084264" cy="1015663"/>
          </a:xfrm>
          <a:prstGeom prst="rect">
            <a:avLst/>
          </a:prstGeom>
        </p:spPr>
        <p:txBody>
          <a:bodyPr wrap="none">
            <a:spAutoFit/>
          </a:bodyPr>
          <a:lstStyle/>
          <a:p>
            <a:pPr>
              <a:defRPr/>
            </a:pPr>
            <a:r>
              <a:rPr lang="en-US" sz="3600" b="1">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MIXED-GENDER </a:t>
            </a:r>
            <a:r>
              <a:rPr lang="en-US" sz="36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U10 / U12 EVENTS</a:t>
            </a:r>
          </a:p>
          <a:p>
            <a:pPr>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Year-of-Birth (YOB) Seeding</a:t>
            </a:r>
            <a:endParaRPr lang="en-US" sz="2400" dirty="0">
              <a:latin typeface="Arial" panose="020B0604020202020204" pitchFamily="34" charset="0"/>
              <a:cs typeface="Arial" panose="020B0604020202020204" pitchFamily="34" charset="0"/>
            </a:endParaRPr>
          </a:p>
        </p:txBody>
      </p:sp>
      <p:sp>
        <p:nvSpPr>
          <p:cNvPr id="59395" name="TextBox 2">
            <a:extLst>
              <a:ext uri="{FF2B5EF4-FFF2-40B4-BE49-F238E27FC236}">
                <a16:creationId xmlns:a16="http://schemas.microsoft.com/office/drawing/2014/main" id="{B6175EE0-8A4C-4319-A0EB-9C8B6CA18DD3}"/>
              </a:ext>
            </a:extLst>
          </p:cNvPr>
          <p:cNvSpPr txBox="1">
            <a:spLocks noChangeArrowheads="1"/>
          </p:cNvSpPr>
          <p:nvPr/>
        </p:nvSpPr>
        <p:spPr bwMode="auto">
          <a:xfrm>
            <a:off x="457200" y="1785025"/>
            <a:ext cx="8229600" cy="406265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marL="457200" indent="-4572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1800"/>
              </a:spcBef>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Race File contains all competitors, regardless of gender</a:t>
            </a:r>
          </a:p>
          <a:p>
            <a:pPr>
              <a:spcBef>
                <a:spcPts val="1800"/>
              </a:spcBef>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Competitors are sorted by YOB, regardless of gender</a:t>
            </a:r>
          </a:p>
          <a:p>
            <a:pPr>
              <a:spcBef>
                <a:spcPts val="1800"/>
              </a:spcBef>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First-Run Start List is random sort within YOB</a:t>
            </a:r>
          </a:p>
          <a:p>
            <a:pPr>
              <a:spcBef>
                <a:spcPts val="1800"/>
              </a:spcBef>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Subsequent Start Lists are prepared using TRS system</a:t>
            </a:r>
          </a:p>
          <a:p>
            <a:pPr>
              <a:spcBef>
                <a:spcPts val="1800"/>
              </a:spcBef>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Results are processed by YOB, regardless of gender</a:t>
            </a:r>
          </a:p>
          <a:p>
            <a:pPr>
              <a:spcBef>
                <a:spcPts val="1800"/>
              </a:spcBef>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Team Results may be produced</a:t>
            </a:r>
          </a:p>
          <a:p>
            <a:pPr marL="0" indent="0">
              <a:spcBef>
                <a:spcPts val="1800"/>
              </a:spcBef>
              <a:defRPr/>
            </a:pPr>
            <a:r>
              <a:rPr lang="en-US" altLang="en-US" sz="2400" i="1" dirty="0">
                <a:latin typeface="Arial" panose="020B0604020202020204" pitchFamily="34" charset="0"/>
                <a:cs typeface="Arial" panose="020B0604020202020204" pitchFamily="34" charset="0"/>
              </a:rPr>
              <a:t>Men/Women  Alpine List will be produced for download.   </a:t>
            </a: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8737D6-9623-442D-9D89-A1AF8180F81C}"/>
              </a:ext>
            </a:extLst>
          </p:cNvPr>
          <p:cNvSpPr txBox="1"/>
          <p:nvPr/>
        </p:nvSpPr>
        <p:spPr>
          <a:xfrm>
            <a:off x="679938" y="152400"/>
            <a:ext cx="7848600" cy="646331"/>
          </a:xfrm>
          <a:prstGeom prst="rect">
            <a:avLst/>
          </a:prstGeom>
          <a:noFill/>
          <a:ln>
            <a:solidFill>
              <a:schemeClr val="bg2"/>
            </a:solidFill>
          </a:ln>
        </p:spPr>
        <p:txBody>
          <a:bodyPr wrap="square" rtlCol="0" anchor="ctr" anchorCtr="1">
            <a:spAutoFit/>
          </a:bodyPr>
          <a:lstStyle/>
          <a:p>
            <a:pPr>
              <a:defRPr/>
            </a:pPr>
            <a:r>
              <a:rPr lang="en-US" sz="36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TRS a/k/a “BUTTERFLY”?</a:t>
            </a:r>
          </a:p>
        </p:txBody>
      </p:sp>
      <p:sp>
        <p:nvSpPr>
          <p:cNvPr id="3" name="TextBox 2">
            <a:extLst>
              <a:ext uri="{FF2B5EF4-FFF2-40B4-BE49-F238E27FC236}">
                <a16:creationId xmlns:a16="http://schemas.microsoft.com/office/drawing/2014/main" id="{3C7CB67D-6420-421D-9794-46D97154B5CA}"/>
              </a:ext>
            </a:extLst>
          </p:cNvPr>
          <p:cNvSpPr txBox="1"/>
          <p:nvPr/>
        </p:nvSpPr>
        <p:spPr>
          <a:xfrm>
            <a:off x="381000" y="1045205"/>
            <a:ext cx="8610600" cy="5486117"/>
          </a:xfrm>
          <a:prstGeom prst="rect">
            <a:avLst/>
          </a:prstGeom>
          <a:noFill/>
          <a:ln>
            <a:solidFill>
              <a:schemeClr val="bg2"/>
            </a:solidFill>
          </a:ln>
        </p:spPr>
        <p:txBody>
          <a:bodyPr wrap="square" rtlCol="0" anchor="ctr" anchorCtr="1">
            <a:spAutoFit/>
          </a:bodyPr>
          <a:lstStyle/>
          <a:p>
            <a:pPr>
              <a:spcBef>
                <a:spcPts val="300"/>
              </a:spcBef>
            </a:pPr>
            <a:r>
              <a:rPr lang="en-US" sz="1700" dirty="0">
                <a:latin typeface="Arial" panose="020B0604020202020204" pitchFamily="34" charset="0"/>
                <a:cs typeface="Arial" panose="020B0604020202020204" pitchFamily="34" charset="0"/>
              </a:rPr>
              <a:t>TRS or “totally random sort” is used for age-class events and is based on the first initial of the last name of the 3 individuals who developed it.</a:t>
            </a:r>
          </a:p>
          <a:p>
            <a:pPr>
              <a:spcBef>
                <a:spcPts val="300"/>
              </a:spcBef>
            </a:pPr>
            <a:r>
              <a:rPr lang="en-US" sz="1700" b="1" dirty="0">
                <a:latin typeface="Arial" panose="020B0604020202020204" pitchFamily="34" charset="0"/>
                <a:cs typeface="Arial" panose="020B0604020202020204" pitchFamily="34" charset="0"/>
              </a:rPr>
              <a:t>Start Lists are prepared as follows:   </a:t>
            </a:r>
          </a:p>
          <a:p>
            <a:pPr marL="342900" indent="-342900">
              <a:spcBef>
                <a:spcPts val="300"/>
              </a:spcBef>
              <a:buAutoNum type="arabicParenR"/>
            </a:pPr>
            <a:r>
              <a:rPr lang="en-US" sz="1700" dirty="0">
                <a:latin typeface="Arial" panose="020B0604020202020204" pitchFamily="34" charset="0"/>
                <a:cs typeface="Arial" panose="020B0604020202020204" pitchFamily="34" charset="0"/>
              </a:rPr>
              <a:t>First event/run: start order is randomly drawn  within each gender, class or group, e.g. Year-of-Birth  </a:t>
            </a:r>
          </a:p>
          <a:p>
            <a:pPr marL="342900" indent="-342900">
              <a:spcBef>
                <a:spcPts val="300"/>
              </a:spcBef>
              <a:buAutoNum type="arabicParenR"/>
            </a:pPr>
            <a:r>
              <a:rPr lang="en-US" sz="1700" dirty="0">
                <a:latin typeface="Arial" panose="020B0604020202020204" pitchFamily="34" charset="0"/>
                <a:cs typeface="Arial" panose="020B0604020202020204" pitchFamily="34" charset="0"/>
              </a:rPr>
              <a:t>Second event/run (may be the same day or the following day): start order of first event/run is reversed within each gender, class or group  </a:t>
            </a:r>
          </a:p>
          <a:p>
            <a:pPr marL="342900" indent="-342900">
              <a:spcBef>
                <a:spcPts val="300"/>
              </a:spcBef>
              <a:buAutoNum type="arabicParenR"/>
            </a:pPr>
            <a:r>
              <a:rPr lang="en-US" sz="1700" dirty="0">
                <a:latin typeface="Arial" panose="020B0604020202020204" pitchFamily="34" charset="0"/>
                <a:cs typeface="Arial" panose="020B0604020202020204" pitchFamily="34" charset="0"/>
              </a:rPr>
              <a:t>Third event/run (may be the same day or the following day): </a:t>
            </a:r>
            <a:r>
              <a:rPr lang="en-US" sz="1700" b="0" i="0" u="none" strike="noStrike" baseline="0" dirty="0">
                <a:solidFill>
                  <a:srgbClr val="000000"/>
                </a:solidFill>
                <a:latin typeface="Arial" panose="020B0604020202020204" pitchFamily="34" charset="0"/>
                <a:cs typeface="Arial" panose="020B0604020202020204" pitchFamily="34" charset="0"/>
              </a:rPr>
              <a:t>begins with the second half of the first event/run order in each gender, class or group, and continues with the second half of the first event/run order in each gender, class or group </a:t>
            </a:r>
            <a:endParaRPr lang="en-US" sz="1700" dirty="0">
              <a:latin typeface="Arial" panose="020B0604020202020204" pitchFamily="34" charset="0"/>
              <a:cs typeface="Arial" panose="020B0604020202020204" pitchFamily="34" charset="0"/>
            </a:endParaRPr>
          </a:p>
          <a:p>
            <a:pPr marL="342900" indent="-342900">
              <a:spcBef>
                <a:spcPts val="300"/>
              </a:spcBef>
              <a:buAutoNum type="arabicParenR"/>
            </a:pPr>
            <a:r>
              <a:rPr lang="en-US" sz="1700" dirty="0">
                <a:latin typeface="Arial" panose="020B0604020202020204" pitchFamily="34" charset="0"/>
                <a:cs typeface="Arial" panose="020B0604020202020204" pitchFamily="34" charset="0"/>
              </a:rPr>
              <a:t>Fourth race (may be the same day or the following day): the start order for the third event/run is reversed within each gender, class or group</a:t>
            </a:r>
          </a:p>
          <a:p>
            <a:pPr>
              <a:spcBef>
                <a:spcPts val="300"/>
              </a:spcBef>
            </a:pPr>
            <a:r>
              <a:rPr lang="en-US" sz="1700" b="1" i="1" dirty="0">
                <a:latin typeface="Arial" panose="020B0604020202020204" pitchFamily="34" charset="0"/>
                <a:cs typeface="Arial" panose="020B0604020202020204" pitchFamily="34" charset="0"/>
              </a:rPr>
              <a:t>NOTE: </a:t>
            </a:r>
            <a:r>
              <a:rPr lang="en-US" sz="1700" i="1" dirty="0">
                <a:latin typeface="Arial" panose="020B0604020202020204" pitchFamily="34" charset="0"/>
                <a:cs typeface="Arial" panose="020B0604020202020204" pitchFamily="34" charset="0"/>
              </a:rPr>
              <a:t>For individual events/runs, NPS/DNS/DNF/DSQ competitors start subsequent events/runs in their actual start positions.</a:t>
            </a:r>
          </a:p>
          <a:p>
            <a:pPr>
              <a:spcBef>
                <a:spcPts val="300"/>
              </a:spcBef>
            </a:pPr>
            <a:r>
              <a:rPr lang="en-US" sz="1700" b="1" i="0" u="none" strike="noStrike" baseline="0" dirty="0">
                <a:solidFill>
                  <a:srgbClr val="000000"/>
                </a:solidFill>
                <a:latin typeface="Arial" panose="020B0604020202020204" pitchFamily="34" charset="0"/>
                <a:cs typeface="Arial" panose="020B0604020202020204" pitchFamily="34" charset="0"/>
              </a:rPr>
              <a:t>Example: </a:t>
            </a:r>
          </a:p>
          <a:p>
            <a:pPr>
              <a:spcBef>
                <a:spcPts val="300"/>
              </a:spcBef>
            </a:pPr>
            <a:r>
              <a:rPr lang="en-US" sz="1700" b="0" i="0" u="none" strike="noStrike" baseline="0" dirty="0">
                <a:solidFill>
                  <a:srgbClr val="000000"/>
                </a:solidFill>
                <a:latin typeface="Arial" panose="020B0604020202020204" pitchFamily="34" charset="0"/>
                <a:cs typeface="Arial" panose="020B0604020202020204" pitchFamily="34" charset="0"/>
              </a:rPr>
              <a:t>Event/Run 1= 1,2,3,4,5,6,7,8,9,10 </a:t>
            </a:r>
          </a:p>
          <a:p>
            <a:pPr>
              <a:spcBef>
                <a:spcPts val="300"/>
              </a:spcBef>
            </a:pPr>
            <a:r>
              <a:rPr lang="en-US" sz="1700" b="0" i="0" u="none" strike="noStrike" baseline="0" dirty="0">
                <a:solidFill>
                  <a:srgbClr val="000000"/>
                </a:solidFill>
                <a:latin typeface="Arial" panose="020B0604020202020204" pitchFamily="34" charset="0"/>
                <a:cs typeface="Arial" panose="020B0604020202020204" pitchFamily="34" charset="0"/>
              </a:rPr>
              <a:t>Event/Run 2= 10,9,8,7,6,5,4,3,2,1 </a:t>
            </a:r>
          </a:p>
          <a:p>
            <a:pPr>
              <a:spcBef>
                <a:spcPts val="300"/>
              </a:spcBef>
            </a:pPr>
            <a:r>
              <a:rPr lang="en-US" sz="1700" b="0" i="0" u="none" strike="noStrike" baseline="0" dirty="0">
                <a:solidFill>
                  <a:srgbClr val="000000"/>
                </a:solidFill>
                <a:latin typeface="Arial" panose="020B0604020202020204" pitchFamily="34" charset="0"/>
                <a:cs typeface="Arial" panose="020B0604020202020204" pitchFamily="34" charset="0"/>
              </a:rPr>
              <a:t>Event/Run 3= 6,7,8,9,10,1,2,3,4,5 </a:t>
            </a:r>
          </a:p>
          <a:p>
            <a:pPr>
              <a:spcBef>
                <a:spcPts val="300"/>
              </a:spcBef>
            </a:pPr>
            <a:r>
              <a:rPr lang="en-US" sz="1700" b="0" i="0" u="none" strike="noStrike" baseline="0" dirty="0">
                <a:solidFill>
                  <a:srgbClr val="000000"/>
                </a:solidFill>
                <a:latin typeface="Arial" panose="020B0604020202020204" pitchFamily="34" charset="0"/>
                <a:cs typeface="Arial" panose="020B0604020202020204" pitchFamily="34" charset="0"/>
              </a:rPr>
              <a:t>Event/Run 4= 5,4,3,2,1,10,9,8,7,6</a:t>
            </a:r>
            <a:r>
              <a:rPr lang="en-US" sz="17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7499252"/>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39665DC-8194-4F83-BD20-A6796B219895}"/>
              </a:ext>
            </a:extLst>
          </p:cNvPr>
          <p:cNvSpPr>
            <a:spLocks noGrp="1"/>
          </p:cNvSpPr>
          <p:nvPr>
            <p:ph type="title" idx="4294967295"/>
          </p:nvPr>
        </p:nvSpPr>
        <p:spPr>
          <a:xfrm>
            <a:off x="439615" y="152400"/>
            <a:ext cx="7339013" cy="762000"/>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CREATING AN EVENT DATABASE</a:t>
            </a:r>
          </a:p>
        </p:txBody>
      </p:sp>
      <p:sp>
        <p:nvSpPr>
          <p:cNvPr id="3" name="Content Placeholder 2">
            <a:extLst>
              <a:ext uri="{FF2B5EF4-FFF2-40B4-BE49-F238E27FC236}">
                <a16:creationId xmlns:a16="http://schemas.microsoft.com/office/drawing/2014/main" id="{4D5E29CF-6969-4BD1-A0E8-3293DB8DEEBC}"/>
              </a:ext>
            </a:extLst>
          </p:cNvPr>
          <p:cNvSpPr>
            <a:spLocks noGrp="1"/>
          </p:cNvSpPr>
          <p:nvPr>
            <p:ph idx="4294967295"/>
          </p:nvPr>
        </p:nvSpPr>
        <p:spPr>
          <a:xfrm>
            <a:off x="416169" y="1143000"/>
            <a:ext cx="8458200" cy="5257800"/>
          </a:xfrm>
        </p:spPr>
        <p:txBody>
          <a:bodyPr rtlCol="0">
            <a:normAutofit fontScale="62500" lnSpcReduction="20000"/>
          </a:bodyPr>
          <a:lstStyle/>
          <a:p>
            <a:pPr marL="0" indent="0" eaLnBrk="1" fontAlgn="auto" hangingPunct="1">
              <a:lnSpc>
                <a:spcPct val="120000"/>
              </a:lnSpc>
              <a:spcAft>
                <a:spcPts val="0"/>
              </a:spcAft>
              <a:buFont typeface="Arial" panose="020B0604020202020204" pitchFamily="34" charset="0"/>
              <a:buNone/>
              <a:defRPr/>
            </a:pPr>
            <a:r>
              <a:rPr lang="en-US" sz="3300" b="1" dirty="0">
                <a:latin typeface="Arial" panose="020B0604020202020204" pitchFamily="34" charset="0"/>
                <a:cs typeface="Arial" panose="020B0604020202020204" pitchFamily="34" charset="0"/>
              </a:rPr>
              <a:t>There are 2 systems commonly used to create an event database:</a:t>
            </a:r>
          </a:p>
          <a:p>
            <a:pPr marL="0" indent="0" eaLnBrk="1" fontAlgn="auto" hangingPunct="1">
              <a:lnSpc>
                <a:spcPct val="120000"/>
              </a:lnSpc>
              <a:spcBef>
                <a:spcPts val="1200"/>
              </a:spcBef>
              <a:spcAft>
                <a:spcPts val="0"/>
              </a:spcAft>
              <a:buFont typeface="Arial" panose="020B0604020202020204" pitchFamily="34" charset="0"/>
              <a:buNone/>
              <a:defRPr/>
            </a:pPr>
            <a:r>
              <a:rPr lang="en-US" sz="3300" b="1" dirty="0">
                <a:latin typeface="Arial" panose="020B0604020202020204" pitchFamily="34" charset="0"/>
                <a:cs typeface="Arial" panose="020B0604020202020204" pitchFamily="34" charset="0"/>
              </a:rPr>
              <a:t>1.) Use entry forms and key in competitors’ names to access the </a:t>
            </a:r>
          </a:p>
          <a:p>
            <a:pPr marL="0" indent="0" eaLnBrk="1" fontAlgn="auto" hangingPunct="1">
              <a:lnSpc>
                <a:spcPct val="120000"/>
              </a:lnSpc>
              <a:spcBef>
                <a:spcPts val="0"/>
              </a:spcBef>
              <a:spcAft>
                <a:spcPts val="0"/>
              </a:spcAft>
              <a:buFont typeface="Arial" panose="020B0604020202020204" pitchFamily="34" charset="0"/>
              <a:buNone/>
              <a:defRPr/>
            </a:pPr>
            <a:r>
              <a:rPr lang="en-US" sz="3300" b="1" dirty="0">
                <a:latin typeface="Arial" panose="020B0604020202020204" pitchFamily="34" charset="0"/>
                <a:cs typeface="Arial" panose="020B0604020202020204" pitchFamily="34" charset="0"/>
              </a:rPr>
              <a:t>     competitors’ data as contained in the points list files:</a:t>
            </a:r>
          </a:p>
          <a:p>
            <a:pPr marL="851217" indent="-457200" eaLnBrk="1" fontAlgn="auto" hangingPunct="1">
              <a:lnSpc>
                <a:spcPct val="120000"/>
              </a:lnSpc>
              <a:spcAft>
                <a:spcPts val="0"/>
              </a:spcAft>
              <a:buFont typeface="Arial" panose="020B0604020202020204" pitchFamily="34" charset="0"/>
              <a:buChar char="•"/>
              <a:defRPr/>
            </a:pPr>
            <a:r>
              <a:rPr lang="en-US" sz="3300" b="1" dirty="0">
                <a:latin typeface="Arial" panose="020B0604020202020204" pitchFamily="34" charset="0"/>
                <a:cs typeface="Arial" panose="020B0604020202020204" pitchFamily="34" charset="0"/>
              </a:rPr>
              <a:t>Team Entry</a:t>
            </a:r>
          </a:p>
          <a:p>
            <a:pPr marL="851217" indent="-457200" eaLnBrk="1" fontAlgn="auto" hangingPunct="1">
              <a:lnSpc>
                <a:spcPct val="120000"/>
              </a:lnSpc>
              <a:spcAft>
                <a:spcPts val="0"/>
              </a:spcAft>
              <a:buFont typeface="Arial" panose="020B0604020202020204" pitchFamily="34" charset="0"/>
              <a:buChar char="•"/>
              <a:defRPr/>
            </a:pPr>
            <a:r>
              <a:rPr lang="en-US" sz="3300" b="1" dirty="0">
                <a:latin typeface="Arial" panose="020B0604020202020204" pitchFamily="34" charset="0"/>
                <a:cs typeface="Arial" panose="020B0604020202020204" pitchFamily="34" charset="0"/>
              </a:rPr>
              <a:t>FIS Entry (FIS events only)</a:t>
            </a:r>
          </a:p>
          <a:p>
            <a:pPr marL="0" indent="0" eaLnBrk="1" fontAlgn="auto" hangingPunct="1">
              <a:lnSpc>
                <a:spcPct val="120000"/>
              </a:lnSpc>
              <a:spcBef>
                <a:spcPts val="1200"/>
              </a:spcBef>
              <a:spcAft>
                <a:spcPts val="0"/>
              </a:spcAft>
              <a:buFont typeface="Arial" panose="020B0604020202020204" pitchFamily="34" charset="0"/>
              <a:buNone/>
              <a:defRPr/>
            </a:pPr>
            <a:r>
              <a:rPr lang="en-US" sz="3300" b="1" dirty="0">
                <a:latin typeface="Arial" panose="020B0604020202020204" pitchFamily="34" charset="0"/>
                <a:cs typeface="Arial" panose="020B0604020202020204" pitchFamily="34" charset="0"/>
              </a:rPr>
              <a:t>2.) An online race registration system that creates a file for   </a:t>
            </a:r>
          </a:p>
          <a:p>
            <a:pPr marL="0" indent="0" eaLnBrk="1" fontAlgn="auto" hangingPunct="1">
              <a:lnSpc>
                <a:spcPct val="120000"/>
              </a:lnSpc>
              <a:spcBef>
                <a:spcPts val="0"/>
              </a:spcBef>
              <a:spcAft>
                <a:spcPts val="0"/>
              </a:spcAft>
              <a:buFont typeface="Arial" panose="020B0604020202020204" pitchFamily="34" charset="0"/>
              <a:buNone/>
              <a:defRPr/>
            </a:pPr>
            <a:r>
              <a:rPr lang="en-US" sz="3300" b="1" dirty="0">
                <a:latin typeface="Arial" panose="020B0604020202020204" pitchFamily="34" charset="0"/>
                <a:cs typeface="Arial" panose="020B0604020202020204" pitchFamily="34" charset="0"/>
              </a:rPr>
              <a:t>     downloading into software.</a:t>
            </a:r>
          </a:p>
          <a:p>
            <a:pPr marL="0" indent="0" eaLnBrk="1" fontAlgn="auto" hangingPunct="1">
              <a:lnSpc>
                <a:spcPct val="120000"/>
              </a:lnSpc>
              <a:spcAft>
                <a:spcPts val="0"/>
              </a:spcAft>
              <a:buFont typeface="Arial" panose="020B0604020202020204" pitchFamily="34" charset="0"/>
              <a:buNone/>
              <a:defRPr/>
            </a:pPr>
            <a:r>
              <a:rPr lang="en-US" sz="3300" b="1" dirty="0">
                <a:solidFill>
                  <a:srgbClr val="003399"/>
                </a:solidFill>
                <a:latin typeface="Arial" panose="020B0604020202020204" pitchFamily="34" charset="0"/>
                <a:cs typeface="Arial" panose="020B0604020202020204" pitchFamily="34" charset="0"/>
              </a:rPr>
              <a:t>Regardless of the entry system you use: </a:t>
            </a:r>
          </a:p>
          <a:p>
            <a:pPr marL="0" indent="0" eaLnBrk="1" fontAlgn="auto" hangingPunct="1">
              <a:lnSpc>
                <a:spcPct val="120000"/>
              </a:lnSpc>
              <a:spcAft>
                <a:spcPts val="0"/>
              </a:spcAft>
              <a:buFont typeface="Arial" panose="020B0604020202020204" pitchFamily="34" charset="0"/>
              <a:buNone/>
              <a:defRPr/>
            </a:pPr>
            <a:r>
              <a:rPr lang="en-US" sz="3300" b="1" dirty="0">
                <a:solidFill>
                  <a:srgbClr val="003399"/>
                </a:solidFill>
                <a:latin typeface="Arial" panose="020B0604020202020204" pitchFamily="34" charset="0"/>
                <a:cs typeface="Arial" panose="020B0604020202020204" pitchFamily="34" charset="0"/>
              </a:rPr>
              <a:t>YOU MUST VERIFY ALL COMPETITOR DATA AGAINST THE ORIGINAL SOURCE! </a:t>
            </a:r>
          </a:p>
          <a:p>
            <a:pPr eaLnBrk="1" fontAlgn="auto" hangingPunct="1">
              <a:spcAft>
                <a:spcPts val="0"/>
              </a:spcAft>
              <a:defRPr/>
            </a:pPr>
            <a:endParaRPr lang="en-US" dirty="0"/>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B0B660A-2A72-4B73-8521-CFD88D18272B}"/>
              </a:ext>
            </a:extLst>
          </p:cNvPr>
          <p:cNvSpPr>
            <a:spLocks noGrp="1"/>
          </p:cNvSpPr>
          <p:nvPr>
            <p:ph type="title" idx="4294967295"/>
          </p:nvPr>
        </p:nvSpPr>
        <p:spPr>
          <a:xfrm>
            <a:off x="533400" y="76200"/>
            <a:ext cx="8229600" cy="1143000"/>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COMPETITORS’ ENTRIES</a:t>
            </a:r>
          </a:p>
        </p:txBody>
      </p:sp>
      <p:sp>
        <p:nvSpPr>
          <p:cNvPr id="3" name="Content Placeholder 2">
            <a:extLst>
              <a:ext uri="{FF2B5EF4-FFF2-40B4-BE49-F238E27FC236}">
                <a16:creationId xmlns:a16="http://schemas.microsoft.com/office/drawing/2014/main" id="{67843666-A5CF-463D-A6D4-124BDC9CE0AF}"/>
              </a:ext>
            </a:extLst>
          </p:cNvPr>
          <p:cNvSpPr>
            <a:spLocks noGrp="1"/>
          </p:cNvSpPr>
          <p:nvPr>
            <p:ph idx="4294967295"/>
          </p:nvPr>
        </p:nvSpPr>
        <p:spPr>
          <a:xfrm>
            <a:off x="533400" y="1524000"/>
            <a:ext cx="8229600" cy="4525963"/>
          </a:xfrm>
        </p:spPr>
        <p:txBody>
          <a:bodyPr rtlCol="0">
            <a:normAutofit/>
          </a:bodyPr>
          <a:lstStyle/>
          <a:p>
            <a:pPr eaLnBrk="1" fontAlgn="auto" hangingPunct="1">
              <a:spcAft>
                <a:spcPts val="0"/>
              </a:spcAft>
              <a:buFont typeface="Arial"/>
              <a:buChar char="•"/>
              <a:defRPr/>
            </a:pPr>
            <a:r>
              <a:rPr lang="en-US" dirty="0">
                <a:latin typeface="Arial" panose="020B0604020202020204" pitchFamily="34" charset="0"/>
                <a:cs typeface="Arial" panose="020B0604020202020204" pitchFamily="34" charset="0"/>
              </a:rPr>
              <a:t>Entries in a </a:t>
            </a:r>
            <a:r>
              <a:rPr lang="en-US" u="sng" dirty="0">
                <a:latin typeface="Arial" panose="020B0604020202020204" pitchFamily="34" charset="0"/>
                <a:cs typeface="Arial" panose="020B0604020202020204" pitchFamily="34" charset="0"/>
              </a:rPr>
              <a:t>non-FIS</a:t>
            </a:r>
            <a:r>
              <a:rPr lang="en-US" dirty="0">
                <a:latin typeface="Arial" panose="020B0604020202020204" pitchFamily="34" charset="0"/>
                <a:cs typeface="Arial" panose="020B0604020202020204" pitchFamily="34" charset="0"/>
              </a:rPr>
              <a:t> event are made by:</a:t>
            </a:r>
          </a:p>
          <a:p>
            <a:pPr marL="0" indent="0" eaLnBrk="1" fontAlgn="auto" hangingPunct="1">
              <a:spcAft>
                <a:spcPts val="0"/>
              </a:spcAft>
              <a:buFont typeface="Arial" charset="0"/>
              <a:buNone/>
              <a:defRPr/>
            </a:pPr>
            <a:r>
              <a:rPr lang="en-US" dirty="0">
                <a:latin typeface="Arial" panose="020B0604020202020204" pitchFamily="34" charset="0"/>
                <a:cs typeface="Arial" panose="020B0604020202020204" pitchFamily="34" charset="0"/>
              </a:rPr>
              <a:t>	- Individuals using individual Entry Cards</a:t>
            </a:r>
          </a:p>
          <a:p>
            <a:pPr marL="0" indent="0" eaLnBrk="1" fontAlgn="auto" hangingPunct="1">
              <a:spcAft>
                <a:spcPts val="0"/>
              </a:spcAft>
              <a:buFont typeface="Arial" charset="0"/>
              <a:buNone/>
              <a:defRPr/>
            </a:pPr>
            <a:r>
              <a:rPr lang="en-US" dirty="0">
                <a:latin typeface="Arial" panose="020B0604020202020204" pitchFamily="34" charset="0"/>
                <a:cs typeface="Arial" panose="020B0604020202020204" pitchFamily="34" charset="0"/>
              </a:rPr>
              <a:t>	- Teams using Team Entry Form</a:t>
            </a:r>
          </a:p>
          <a:p>
            <a:pPr marL="0" indent="0" eaLnBrk="1" fontAlgn="auto" hangingPunct="1">
              <a:spcAft>
                <a:spcPts val="0"/>
              </a:spcAft>
              <a:buFont typeface="Arial" charset="0"/>
              <a:buNone/>
              <a:defRPr/>
            </a:pPr>
            <a:r>
              <a:rPr lang="en-US" dirty="0">
                <a:latin typeface="Arial" panose="020B0604020202020204" pitchFamily="34" charset="0"/>
                <a:cs typeface="Arial" panose="020B0604020202020204" pitchFamily="34" charset="0"/>
              </a:rPr>
              <a:t>	- On-line Race Registration Systems</a:t>
            </a:r>
          </a:p>
          <a:p>
            <a:pPr eaLnBrk="1" fontAlgn="auto" hangingPunct="1">
              <a:spcAft>
                <a:spcPts val="0"/>
              </a:spcAft>
              <a:buFont typeface="Arial"/>
              <a:buChar char="•"/>
              <a:defRPr/>
            </a:pPr>
            <a:r>
              <a:rPr lang="en-US" dirty="0">
                <a:latin typeface="Arial" panose="020B0604020202020204" pitchFamily="34" charset="0"/>
                <a:cs typeface="Arial" panose="020B0604020202020204" pitchFamily="34" charset="0"/>
              </a:rPr>
              <a:t>Entries in a </a:t>
            </a:r>
            <a:r>
              <a:rPr lang="en-US" u="sng" dirty="0">
                <a:latin typeface="Arial" panose="020B0604020202020204" pitchFamily="34" charset="0"/>
                <a:cs typeface="Arial" panose="020B0604020202020204" pitchFamily="34" charset="0"/>
              </a:rPr>
              <a:t>FIS</a:t>
            </a:r>
            <a:r>
              <a:rPr lang="en-US" dirty="0">
                <a:latin typeface="Arial" panose="020B0604020202020204" pitchFamily="34" charset="0"/>
                <a:cs typeface="Arial" panose="020B0604020202020204" pitchFamily="34" charset="0"/>
              </a:rPr>
              <a:t> event are made by:</a:t>
            </a:r>
          </a:p>
          <a:p>
            <a:pPr marL="0" indent="0" eaLnBrk="1" fontAlgn="auto" hangingPunct="1">
              <a:spcAft>
                <a:spcPts val="0"/>
              </a:spcAft>
              <a:buFont typeface="Arial" charset="0"/>
              <a:buNone/>
              <a:defRPr/>
            </a:pPr>
            <a:r>
              <a:rPr lang="en-US" dirty="0">
                <a:latin typeface="Arial" panose="020B0604020202020204" pitchFamily="34" charset="0"/>
                <a:cs typeface="Arial" panose="020B0604020202020204" pitchFamily="34" charset="0"/>
              </a:rPr>
              <a:t>	- Teams (Nations) using FIS Entry Form</a:t>
            </a:r>
          </a:p>
          <a:p>
            <a:pPr marL="0" indent="0" eaLnBrk="1" fontAlgn="auto" hangingPunct="1">
              <a:spcAft>
                <a:spcPts val="0"/>
              </a:spcAft>
              <a:buFont typeface="Arial" charset="0"/>
              <a:buNone/>
              <a:defRPr/>
            </a:pPr>
            <a:r>
              <a:rPr lang="en-US" dirty="0">
                <a:latin typeface="Arial" panose="020B0604020202020204" pitchFamily="34" charset="0"/>
                <a:cs typeface="Arial" panose="020B0604020202020204" pitchFamily="34" charset="0"/>
              </a:rPr>
              <a:t>	- On-line Race Registration Systems* </a:t>
            </a:r>
          </a:p>
          <a:p>
            <a:pPr marL="0" indent="0" eaLnBrk="1" fontAlgn="auto" hangingPunct="1">
              <a:spcAft>
                <a:spcPts val="0"/>
              </a:spcAft>
              <a:buFont typeface="Arial" charset="0"/>
              <a:buNone/>
              <a:defRPr/>
            </a:pPr>
            <a:r>
              <a:rPr lang="en-US" dirty="0">
                <a:latin typeface="Arial" panose="020B0604020202020204" pitchFamily="34" charset="0"/>
                <a:cs typeface="Arial" panose="020B0604020202020204" pitchFamily="34" charset="0"/>
              </a:rPr>
              <a:t>	   </a:t>
            </a:r>
            <a:r>
              <a:rPr lang="en-US" b="1" i="1" dirty="0">
                <a:solidFill>
                  <a:srgbClr val="003399"/>
                </a:solidFill>
                <a:latin typeface="Arial" panose="020B0604020202020204" pitchFamily="34" charset="0"/>
                <a:cs typeface="Arial" panose="020B0604020202020204" pitchFamily="34" charset="0"/>
              </a:rPr>
              <a:t>*(FIS   Entry Form still required)</a:t>
            </a: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0158624B-0230-4586-B70D-41220D59F82B}"/>
              </a:ext>
            </a:extLst>
          </p:cNvPr>
          <p:cNvSpPr>
            <a:spLocks noGrp="1"/>
          </p:cNvSpPr>
          <p:nvPr>
            <p:ph type="title" idx="4294967295"/>
          </p:nvPr>
        </p:nvSpPr>
        <p:spPr>
          <a:xfrm>
            <a:off x="609600" y="152400"/>
            <a:ext cx="8229600" cy="944563"/>
          </a:xfrm>
        </p:spPr>
        <p:txBody>
          <a:bodyPr/>
          <a:lstStyle/>
          <a:p>
            <a:pPr eaLnBrk="1" hangingPunct="1">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ONLINE RACE REGISTRATION SYSTEMS</a:t>
            </a:r>
          </a:p>
        </p:txBody>
      </p:sp>
      <p:sp>
        <p:nvSpPr>
          <p:cNvPr id="3" name="Content Placeholder 2">
            <a:extLst>
              <a:ext uri="{FF2B5EF4-FFF2-40B4-BE49-F238E27FC236}">
                <a16:creationId xmlns:a16="http://schemas.microsoft.com/office/drawing/2014/main" id="{5D21685B-344E-41D2-BAC7-4B21A3FB06FC}"/>
              </a:ext>
            </a:extLst>
          </p:cNvPr>
          <p:cNvSpPr>
            <a:spLocks noGrp="1"/>
          </p:cNvSpPr>
          <p:nvPr>
            <p:ph idx="4294967295"/>
          </p:nvPr>
        </p:nvSpPr>
        <p:spPr>
          <a:xfrm>
            <a:off x="914400" y="1295400"/>
            <a:ext cx="8229600" cy="4525963"/>
          </a:xfrm>
        </p:spPr>
        <p:txBody>
          <a:bodyPr rtlCol="0">
            <a:normAutofit fontScale="77500" lnSpcReduction="20000"/>
          </a:bodyPr>
          <a:lstStyle/>
          <a:p>
            <a:pPr marL="0" indent="0" eaLnBrk="1" fontAlgn="auto" hangingPunct="1">
              <a:lnSpc>
                <a:spcPct val="120000"/>
              </a:lnSpc>
              <a:spcAft>
                <a:spcPts val="0"/>
              </a:spcAft>
              <a:buFont typeface="Arial" charset="0"/>
              <a:buNone/>
              <a:defRPr/>
            </a:pPr>
            <a:r>
              <a:rPr lang="en-US" b="1" dirty="0">
                <a:solidFill>
                  <a:srgbClr val="0000FF"/>
                </a:solidFill>
                <a:latin typeface="Arial" panose="020B0604020202020204" pitchFamily="34" charset="0"/>
                <a:cs typeface="Arial" panose="020B0604020202020204" pitchFamily="34" charset="0"/>
              </a:rPr>
              <a:t>If an OC chooses to use an Online Race Registration System, a file either in TXT or CSV format will be provided.  After importing the file into the computer, the DM/RA</a:t>
            </a:r>
            <a:r>
              <a:rPr lang="en-US" b="1" dirty="0">
                <a:solidFill>
                  <a:srgbClr val="0000FF"/>
                </a:solidFill>
              </a:rPr>
              <a:t>:</a:t>
            </a:r>
          </a:p>
          <a:p>
            <a:pPr eaLnBrk="1" fontAlgn="auto" hangingPunct="1">
              <a:lnSpc>
                <a:spcPct val="120000"/>
              </a:lnSpc>
              <a:spcBef>
                <a:spcPts val="1200"/>
              </a:spcBef>
              <a:spcAft>
                <a:spcPts val="0"/>
              </a:spcAft>
              <a:buFont typeface="Arial" panose="020B0604020202020204" pitchFamily="34" charset="0"/>
              <a:buChar char="•"/>
              <a:defRPr/>
            </a:pPr>
            <a:r>
              <a:rPr lang="en-US" sz="3000" b="1" dirty="0"/>
              <a:t>Will be responsible for verifying competitors’ data</a:t>
            </a:r>
          </a:p>
          <a:p>
            <a:pPr eaLnBrk="1" fontAlgn="auto" hangingPunct="1">
              <a:lnSpc>
                <a:spcPct val="120000"/>
              </a:lnSpc>
              <a:spcBef>
                <a:spcPts val="600"/>
              </a:spcBef>
              <a:spcAft>
                <a:spcPts val="0"/>
              </a:spcAft>
              <a:buFont typeface="Arial" panose="020B0604020202020204" pitchFamily="34" charset="0"/>
              <a:buChar char="•"/>
              <a:defRPr/>
            </a:pPr>
            <a:r>
              <a:rPr lang="en-US" sz="3000" b="1" dirty="0"/>
              <a:t>Will be responsible for updating points, if required</a:t>
            </a:r>
          </a:p>
          <a:p>
            <a:pPr eaLnBrk="1" fontAlgn="auto" hangingPunct="1">
              <a:lnSpc>
                <a:spcPct val="120000"/>
              </a:lnSpc>
              <a:spcBef>
                <a:spcPts val="600"/>
              </a:spcBef>
              <a:spcAft>
                <a:spcPts val="0"/>
              </a:spcAft>
              <a:buFont typeface="Arial" panose="020B0604020202020204" pitchFamily="34" charset="0"/>
              <a:buChar char="•"/>
              <a:defRPr/>
            </a:pPr>
            <a:r>
              <a:rPr lang="en-US" sz="3000" b="1" dirty="0"/>
              <a:t>Will be responsible for updating competitor’s class, if required by Ski Up acceptance (non-FIS only)</a:t>
            </a:r>
          </a:p>
          <a:p>
            <a:pPr eaLnBrk="1" fontAlgn="auto" hangingPunct="1">
              <a:lnSpc>
                <a:spcPct val="120000"/>
              </a:lnSpc>
              <a:spcBef>
                <a:spcPts val="600"/>
              </a:spcBef>
              <a:spcAft>
                <a:spcPts val="0"/>
              </a:spcAft>
              <a:buFont typeface="Arial" panose="020B0604020202020204" pitchFamily="34" charset="0"/>
              <a:buChar char="•"/>
              <a:defRPr/>
            </a:pPr>
            <a:r>
              <a:rPr lang="en-US" sz="3000" b="1" dirty="0"/>
              <a:t>Will be responsible for updating X-member (foreign) competitors’/officials’ nations </a:t>
            </a:r>
          </a:p>
          <a:p>
            <a:pPr eaLnBrk="1" fontAlgn="auto" hangingPunct="1">
              <a:lnSpc>
                <a:spcPct val="120000"/>
              </a:lnSpc>
              <a:spcBef>
                <a:spcPts val="600"/>
              </a:spcBef>
              <a:spcAft>
                <a:spcPts val="0"/>
              </a:spcAft>
              <a:buFont typeface="Arial" panose="020B0604020202020204" pitchFamily="34" charset="0"/>
              <a:buChar char="•"/>
              <a:defRPr/>
            </a:pPr>
            <a:r>
              <a:rPr lang="en-US" sz="3000" b="1" dirty="0"/>
              <a:t>May have to combine data from individual files in order to create one “Competition Database”</a:t>
            </a: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945BBE61-8494-4554-9CC8-D4B19FC0EAAD}"/>
              </a:ext>
            </a:extLst>
          </p:cNvPr>
          <p:cNvSpPr>
            <a:spLocks noGrp="1"/>
          </p:cNvSpPr>
          <p:nvPr>
            <p:ph type="title" idx="4294967295"/>
          </p:nvPr>
        </p:nvSpPr>
        <p:spPr>
          <a:xfrm>
            <a:off x="152400" y="74613"/>
            <a:ext cx="8229600" cy="885825"/>
          </a:xfrm>
        </p:spPr>
        <p:txBody>
          <a:bodyPr/>
          <a:lstStyle/>
          <a:p>
            <a:pPr eaLnBrk="1" hangingPunct="1">
              <a:defRPr/>
            </a:pPr>
            <a:r>
              <a:rPr lang="en-US" alt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VERIFY YOUR POINTS LISTS DEFAULTS</a:t>
            </a:r>
          </a:p>
        </p:txBody>
      </p:sp>
      <p:sp>
        <p:nvSpPr>
          <p:cNvPr id="66563" name="TextBox 4">
            <a:extLst>
              <a:ext uri="{FF2B5EF4-FFF2-40B4-BE49-F238E27FC236}">
                <a16:creationId xmlns:a16="http://schemas.microsoft.com/office/drawing/2014/main" id="{64B88655-6C7C-4DE8-B472-BA00DA501737}"/>
              </a:ext>
            </a:extLst>
          </p:cNvPr>
          <p:cNvSpPr txBox="1">
            <a:spLocks noChangeArrowheads="1"/>
          </p:cNvSpPr>
          <p:nvPr/>
        </p:nvSpPr>
        <p:spPr bwMode="auto">
          <a:xfrm>
            <a:off x="574675" y="5745163"/>
            <a:ext cx="822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solidFill>
                  <a:srgbClr val="003399"/>
                </a:solidFill>
                <a:latin typeface="Arial" panose="020B0604020202020204" pitchFamily="34" charset="0"/>
                <a:cs typeface="Arial" panose="020B0604020202020204" pitchFamily="34" charset="0"/>
              </a:rPr>
              <a:t>Prior to inserting (keying in) competitors, verify that you are using the correct Points Lists </a:t>
            </a:r>
            <a:r>
              <a:rPr lang="en-US" altLang="en-US" i="1" dirty="0">
                <a:solidFill>
                  <a:srgbClr val="003399"/>
                </a:solidFill>
                <a:latin typeface="Arial" panose="020B0604020202020204" pitchFamily="34" charset="0"/>
                <a:cs typeface="Arial" panose="020B0604020202020204" pitchFamily="34" charset="0"/>
              </a:rPr>
              <a:t>for </a:t>
            </a:r>
            <a:r>
              <a:rPr lang="en-US" altLang="en-US" i="1" u="sng" dirty="0">
                <a:solidFill>
                  <a:srgbClr val="003399"/>
                </a:solidFill>
                <a:latin typeface="Arial" panose="020B0604020202020204" pitchFamily="34" charset="0"/>
                <a:cs typeface="Arial" panose="020B0604020202020204" pitchFamily="34" charset="0"/>
              </a:rPr>
              <a:t>both genders</a:t>
            </a:r>
            <a:r>
              <a:rPr lang="en-US" altLang="en-US" dirty="0">
                <a:solidFill>
                  <a:srgbClr val="003399"/>
                </a:solidFill>
                <a:latin typeface="Arial" panose="020B0604020202020204" pitchFamily="34" charset="0"/>
                <a:cs typeface="Arial" panose="020B0604020202020204" pitchFamily="34" charset="0"/>
              </a:rPr>
              <a:t>: </a:t>
            </a:r>
          </a:p>
        </p:txBody>
      </p:sp>
      <p:sp>
        <p:nvSpPr>
          <p:cNvPr id="66564" name="TextBox 3">
            <a:extLst>
              <a:ext uri="{FF2B5EF4-FFF2-40B4-BE49-F238E27FC236}">
                <a16:creationId xmlns:a16="http://schemas.microsoft.com/office/drawing/2014/main" id="{C0B37CB7-D0D6-407E-AE45-AF6D10DB1F5A}"/>
              </a:ext>
            </a:extLst>
          </p:cNvPr>
          <p:cNvSpPr txBox="1">
            <a:spLocks noChangeArrowheads="1"/>
          </p:cNvSpPr>
          <p:nvPr/>
        </p:nvSpPr>
        <p:spPr bwMode="auto">
          <a:xfrm>
            <a:off x="279400" y="2640013"/>
            <a:ext cx="2057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70C0"/>
                </a:solidFill>
                <a:latin typeface="Arial" panose="020B0604020202020204" pitchFamily="34" charset="0"/>
                <a:cs typeface="Arial" panose="020B0604020202020204" pitchFamily="34" charset="0"/>
              </a:rPr>
              <a:t>Category Adder is event specific; required only for FIS events. </a:t>
            </a:r>
          </a:p>
          <a:p>
            <a:pPr eaLnBrk="1" hangingPunct="1"/>
            <a:r>
              <a:rPr lang="en-US" altLang="en-US" sz="1400" b="1" dirty="0">
                <a:solidFill>
                  <a:srgbClr val="0070C0"/>
                </a:solidFill>
                <a:latin typeface="Arial" panose="020B0604020202020204" pitchFamily="34" charset="0"/>
                <a:cs typeface="Arial" panose="020B0604020202020204" pitchFamily="34" charset="0"/>
              </a:rPr>
              <a:t>(FIS List Cover Page)</a:t>
            </a:r>
          </a:p>
        </p:txBody>
      </p:sp>
      <p:sp>
        <p:nvSpPr>
          <p:cNvPr id="66565" name="Rectangle 11">
            <a:extLst>
              <a:ext uri="{FF2B5EF4-FFF2-40B4-BE49-F238E27FC236}">
                <a16:creationId xmlns:a16="http://schemas.microsoft.com/office/drawing/2014/main" id="{699D49AD-FE4B-4D62-A994-A8E42E8C6CCC}"/>
              </a:ext>
            </a:extLst>
          </p:cNvPr>
          <p:cNvSpPr>
            <a:spLocks noChangeArrowheads="1"/>
          </p:cNvSpPr>
          <p:nvPr/>
        </p:nvSpPr>
        <p:spPr bwMode="auto">
          <a:xfrm>
            <a:off x="0" y="11922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b="1" dirty="0">
                <a:solidFill>
                  <a:srgbClr val="0070C0"/>
                </a:solidFill>
                <a:latin typeface="Arial" panose="020B0604020202020204" pitchFamily="34" charset="0"/>
                <a:cs typeface="Arial" panose="020B0604020202020204" pitchFamily="34" charset="0"/>
              </a:rPr>
              <a:t>Select “Competitors” </a:t>
            </a:r>
          </a:p>
          <a:p>
            <a:pPr eaLnBrk="1" hangingPunct="1">
              <a:buFont typeface="Arial" panose="020B0604020202020204" pitchFamily="34" charset="0"/>
              <a:buChar char="•"/>
            </a:pPr>
            <a:r>
              <a:rPr lang="en-US" altLang="en-US" b="1" dirty="0">
                <a:solidFill>
                  <a:srgbClr val="0070C0"/>
                </a:solidFill>
                <a:latin typeface="Arial" panose="020B0604020202020204" pitchFamily="34" charset="0"/>
                <a:cs typeface="Arial" panose="020B0604020202020204" pitchFamily="34" charset="0"/>
              </a:rPr>
              <a:t>Select “Factors/Lists”</a:t>
            </a:r>
          </a:p>
        </p:txBody>
      </p:sp>
      <p:pic>
        <p:nvPicPr>
          <p:cNvPr id="3" name="Picture 2">
            <a:extLst>
              <a:ext uri="{FF2B5EF4-FFF2-40B4-BE49-F238E27FC236}">
                <a16:creationId xmlns:a16="http://schemas.microsoft.com/office/drawing/2014/main" id="{A0361B1A-F452-49B3-AD3A-94D666B2F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594" y="1002079"/>
            <a:ext cx="5302006" cy="4114801"/>
          </a:xfrm>
          <a:prstGeom prst="rect">
            <a:avLst/>
          </a:prstGeom>
        </p:spPr>
      </p:pic>
      <p:sp>
        <p:nvSpPr>
          <p:cNvPr id="20" name="Left-Up Arrow 19">
            <a:extLst>
              <a:ext uri="{FF2B5EF4-FFF2-40B4-BE49-F238E27FC236}">
                <a16:creationId xmlns:a16="http://schemas.microsoft.com/office/drawing/2014/main" id="{1450227B-AAD8-4023-B8CE-A7D16D91AC76}"/>
              </a:ext>
            </a:extLst>
          </p:cNvPr>
          <p:cNvSpPr/>
          <p:nvPr/>
        </p:nvSpPr>
        <p:spPr>
          <a:xfrm>
            <a:off x="2895600" y="1492250"/>
            <a:ext cx="1676400" cy="130175"/>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Left-Right Arrow 4">
            <a:extLst>
              <a:ext uri="{FF2B5EF4-FFF2-40B4-BE49-F238E27FC236}">
                <a16:creationId xmlns:a16="http://schemas.microsoft.com/office/drawing/2014/main" id="{B0F4BB90-B1F4-4C1E-8044-21D1C940910F}"/>
              </a:ext>
            </a:extLst>
          </p:cNvPr>
          <p:cNvSpPr/>
          <p:nvPr/>
        </p:nvSpPr>
        <p:spPr>
          <a:xfrm>
            <a:off x="2170113" y="2892425"/>
            <a:ext cx="18415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9" name="Straight Arrow Connector 8">
            <a:extLst>
              <a:ext uri="{FF2B5EF4-FFF2-40B4-BE49-F238E27FC236}">
                <a16:creationId xmlns:a16="http://schemas.microsoft.com/office/drawing/2014/main" id="{331F4CB9-CAFE-4FEE-BAC7-189E016EB29A}"/>
              </a:ext>
            </a:extLst>
          </p:cNvPr>
          <p:cNvCxnSpPr/>
          <p:nvPr/>
        </p:nvCxnSpPr>
        <p:spPr>
          <a:xfrm>
            <a:off x="6213597" y="3349625"/>
            <a:ext cx="0" cy="23955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B1D3916-6A3B-42E4-B6AF-99387C6E7FDD}"/>
              </a:ext>
            </a:extLst>
          </p:cNvPr>
          <p:cNvCxnSpPr/>
          <p:nvPr/>
        </p:nvCxnSpPr>
        <p:spPr>
          <a:xfrm>
            <a:off x="2747963" y="1371600"/>
            <a:ext cx="80327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2002333-92EF-4FB4-9329-1159ADF02158}"/>
              </a:ext>
            </a:extLst>
          </p:cNvPr>
          <p:cNvSpPr>
            <a:spLocks noGrp="1"/>
          </p:cNvSpPr>
          <p:nvPr>
            <p:ph type="title" idx="4294967295"/>
          </p:nvPr>
        </p:nvSpPr>
        <p:spPr>
          <a:xfrm>
            <a:off x="838200" y="150813"/>
            <a:ext cx="7339013" cy="1241425"/>
          </a:xfrm>
        </p:spPr>
        <p:txBody>
          <a:bodyPr>
            <a:normAutofit fontScale="90000"/>
          </a:bodyPr>
          <a:lstStyle/>
          <a:p>
            <a:pPr eaLnBrk="1" fontAlgn="auto" hangingPunct="1">
              <a:spcAft>
                <a:spcPts val="0"/>
              </a:spcAft>
              <a:defRPr/>
            </a:pPr>
            <a:br>
              <a:rPr lang="en-US" altLang="en-US" dirty="0">
                <a:solidFill>
                  <a:srgbClr val="FF0000"/>
                </a:solidFill>
                <a:latin typeface="Comic Sans MS" pitchFamily="66" charset="0"/>
              </a:rPr>
            </a:b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 “SOFTWARE”</a:t>
            </a:r>
            <a:br>
              <a:rPr lang="en-US" altLang="en-US" dirty="0">
                <a:solidFill>
                  <a:srgbClr val="003399"/>
                </a:solidFill>
                <a:latin typeface="Arial" panose="020B0604020202020204" pitchFamily="34" charset="0"/>
                <a:cs typeface="Arial" panose="020B0604020202020204" pitchFamily="34" charset="0"/>
              </a:rPr>
            </a:br>
            <a:r>
              <a:rPr lang="en-US" altLang="en-US" dirty="0">
                <a:solidFill>
                  <a:srgbClr val="FF0000"/>
                </a:solidFill>
                <a:latin typeface="Arial" panose="020B0604020202020204" pitchFamily="34" charset="0"/>
                <a:cs typeface="Arial" panose="020B0604020202020204" pitchFamily="34" charset="0"/>
              </a:rPr>
              <a:t> </a:t>
            </a:r>
          </a:p>
        </p:txBody>
      </p:sp>
      <p:sp>
        <p:nvSpPr>
          <p:cNvPr id="13315" name="TextBox 3">
            <a:extLst>
              <a:ext uri="{FF2B5EF4-FFF2-40B4-BE49-F238E27FC236}">
                <a16:creationId xmlns:a16="http://schemas.microsoft.com/office/drawing/2014/main" id="{2AAB167C-8203-446E-B09A-2FEABD200B87}"/>
              </a:ext>
            </a:extLst>
          </p:cNvPr>
          <p:cNvSpPr txBox="1">
            <a:spLocks noChangeArrowheads="1"/>
          </p:cNvSpPr>
          <p:nvPr/>
        </p:nvSpPr>
        <p:spPr bwMode="auto">
          <a:xfrm>
            <a:off x="152400" y="1933063"/>
            <a:ext cx="243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Select “Software”: review recent modifications and  Download  </a:t>
            </a:r>
          </a:p>
        </p:txBody>
      </p:sp>
      <p:pic>
        <p:nvPicPr>
          <p:cNvPr id="4" name="Picture 3">
            <a:extLst>
              <a:ext uri="{FF2B5EF4-FFF2-40B4-BE49-F238E27FC236}">
                <a16:creationId xmlns:a16="http://schemas.microsoft.com/office/drawing/2014/main" id="{942DB4D7-B486-4231-9EB0-DA8287723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310177"/>
            <a:ext cx="5867400" cy="4764698"/>
          </a:xfrm>
          <a:prstGeom prst="rect">
            <a:avLst/>
          </a:prstGeom>
        </p:spPr>
      </p:pic>
      <p:sp>
        <p:nvSpPr>
          <p:cNvPr id="2" name="Left-Up Arrow 1">
            <a:extLst>
              <a:ext uri="{FF2B5EF4-FFF2-40B4-BE49-F238E27FC236}">
                <a16:creationId xmlns:a16="http://schemas.microsoft.com/office/drawing/2014/main" id="{638026B3-C3EB-48EF-A1DB-72B5A59EFB04}"/>
              </a:ext>
            </a:extLst>
          </p:cNvPr>
          <p:cNvSpPr/>
          <p:nvPr/>
        </p:nvSpPr>
        <p:spPr>
          <a:xfrm>
            <a:off x="2286000" y="1965325"/>
            <a:ext cx="2514600" cy="18604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a:extLst>
              <a:ext uri="{FF2B5EF4-FFF2-40B4-BE49-F238E27FC236}">
                <a16:creationId xmlns:a16="http://schemas.microsoft.com/office/drawing/2014/main" id="{77266F58-654C-4F49-9E54-4A375E1641F5}"/>
              </a:ext>
            </a:extLst>
          </p:cNvPr>
          <p:cNvSpPr>
            <a:spLocks noGrp="1"/>
          </p:cNvSpPr>
          <p:nvPr>
            <p:ph type="title" idx="4294967295"/>
          </p:nvPr>
        </p:nvSpPr>
        <p:spPr>
          <a:xfrm>
            <a:off x="304800" y="119063"/>
            <a:ext cx="8458200" cy="838200"/>
          </a:xfrm>
        </p:spPr>
        <p:txBody>
          <a:bodyPr/>
          <a:lstStyle/>
          <a:p>
            <a:pPr eaLnBrk="1" hangingPunct="1">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 A RACE REGISTRATION FILE</a:t>
            </a:r>
          </a:p>
        </p:txBody>
      </p:sp>
      <p:pic>
        <p:nvPicPr>
          <p:cNvPr id="67587" name="Content Placeholder 7" descr="Screen Clipping">
            <a:extLst>
              <a:ext uri="{FF2B5EF4-FFF2-40B4-BE49-F238E27FC236}">
                <a16:creationId xmlns:a16="http://schemas.microsoft.com/office/drawing/2014/main" id="{BB483AFF-3AD0-4846-9C27-7B8E96367A45}"/>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3857625"/>
            <a:ext cx="9525" cy="11113"/>
          </a:xfrm>
        </p:spPr>
      </p:pic>
      <p:pic>
        <p:nvPicPr>
          <p:cNvPr id="67588" name="Picture 9" descr="Screen Clipping">
            <a:extLst>
              <a:ext uri="{FF2B5EF4-FFF2-40B4-BE49-F238E27FC236}">
                <a16:creationId xmlns:a16="http://schemas.microsoft.com/office/drawing/2014/main" id="{9143A674-C57F-4ED7-92C8-1CC09BB7B5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3338513"/>
            <a:ext cx="762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Box 10">
            <a:extLst>
              <a:ext uri="{FF2B5EF4-FFF2-40B4-BE49-F238E27FC236}">
                <a16:creationId xmlns:a16="http://schemas.microsoft.com/office/drawing/2014/main" id="{B31C4CE1-2EAF-40B8-92BA-4B6B48A96547}"/>
              </a:ext>
            </a:extLst>
          </p:cNvPr>
          <p:cNvSpPr txBox="1">
            <a:spLocks noChangeArrowheads="1"/>
          </p:cNvSpPr>
          <p:nvPr/>
        </p:nvSpPr>
        <p:spPr bwMode="auto">
          <a:xfrm>
            <a:off x="206375" y="2579688"/>
            <a:ext cx="34163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Select “IMPORT”; </a:t>
            </a:r>
          </a:p>
          <a:p>
            <a:pPr eaLnBrk="1" hangingPunct="1"/>
            <a:r>
              <a:rPr lang="en-US" altLang="en-US" b="1" dirty="0">
                <a:solidFill>
                  <a:srgbClr val="0070C0"/>
                </a:solidFill>
                <a:latin typeface="Arial" panose="020B0604020202020204" pitchFamily="34" charset="0"/>
                <a:cs typeface="Arial" panose="020B0604020202020204" pitchFamily="34" charset="0"/>
              </a:rPr>
              <a:t>Choose your source:</a:t>
            </a:r>
          </a:p>
          <a:p>
            <a:pPr eaLnBrk="1" hangingPunct="1"/>
            <a:r>
              <a:rPr lang="en-US" altLang="en-US" b="1" dirty="0">
                <a:solidFill>
                  <a:srgbClr val="0070C0"/>
                </a:solidFill>
                <a:latin typeface="Arial" panose="020B0604020202020204" pitchFamily="34" charset="0"/>
                <a:cs typeface="Arial" panose="020B0604020202020204" pitchFamily="34" charset="0"/>
              </a:rPr>
              <a:t>Comma, Tab, etc.</a:t>
            </a:r>
          </a:p>
          <a:p>
            <a:pPr eaLnBrk="1" hangingPunct="1"/>
            <a:endParaRPr lang="en-US" altLang="en-US" sz="2000" dirty="0">
              <a:solidFill>
                <a:srgbClr val="0070C0"/>
              </a:solidFill>
              <a:latin typeface="Arial" panose="020B0604020202020204" pitchFamily="34" charset="0"/>
              <a:cs typeface="Arial" panose="020B0604020202020204" pitchFamily="34" charset="0"/>
            </a:endParaRPr>
          </a:p>
          <a:p>
            <a:pPr eaLnBrk="1" hangingPunct="1"/>
            <a:r>
              <a:rPr lang="en-US" altLang="en-US" b="1" dirty="0">
                <a:solidFill>
                  <a:srgbClr val="0070C0"/>
                </a:solidFill>
                <a:latin typeface="Arial" panose="020B0604020202020204" pitchFamily="34" charset="0"/>
                <a:cs typeface="Arial" panose="020B0604020202020204" pitchFamily="34" charset="0"/>
              </a:rPr>
              <a:t>After you make your selection, you will be allowed to select file and download as required.</a:t>
            </a:r>
          </a:p>
        </p:txBody>
      </p:sp>
      <p:sp>
        <p:nvSpPr>
          <p:cNvPr id="67590" name="TextBox 2">
            <a:extLst>
              <a:ext uri="{FF2B5EF4-FFF2-40B4-BE49-F238E27FC236}">
                <a16:creationId xmlns:a16="http://schemas.microsoft.com/office/drawing/2014/main" id="{0D64F151-86BF-48AD-9734-3BCA91482DAB}"/>
              </a:ext>
            </a:extLst>
          </p:cNvPr>
          <p:cNvSpPr txBox="1">
            <a:spLocks noChangeArrowheads="1"/>
          </p:cNvSpPr>
          <p:nvPr/>
        </p:nvSpPr>
        <p:spPr bwMode="auto">
          <a:xfrm>
            <a:off x="230188" y="1265238"/>
            <a:ext cx="2317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Select “FILE”</a:t>
            </a:r>
            <a:endParaRPr lang="en-US" altLang="en-US" dirty="0">
              <a:latin typeface="Arial" panose="020B0604020202020204" pitchFamily="34" charset="0"/>
              <a:cs typeface="Arial" panose="020B0604020202020204" pitchFamily="34" charset="0"/>
            </a:endParaRPr>
          </a:p>
        </p:txBody>
      </p:sp>
      <p:sp>
        <p:nvSpPr>
          <p:cNvPr id="12" name="Left-Right Arrow 11">
            <a:extLst>
              <a:ext uri="{FF2B5EF4-FFF2-40B4-BE49-F238E27FC236}">
                <a16:creationId xmlns:a16="http://schemas.microsoft.com/office/drawing/2014/main" id="{D1B1FC01-A50A-48EB-8F5A-5EF8388AE42F}"/>
              </a:ext>
            </a:extLst>
          </p:cNvPr>
          <p:cNvSpPr/>
          <p:nvPr/>
        </p:nvSpPr>
        <p:spPr>
          <a:xfrm>
            <a:off x="2327275" y="2663825"/>
            <a:ext cx="990600" cy="1285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Left-Right Arrow 9">
            <a:extLst>
              <a:ext uri="{FF2B5EF4-FFF2-40B4-BE49-F238E27FC236}">
                <a16:creationId xmlns:a16="http://schemas.microsoft.com/office/drawing/2014/main" id="{E604ED03-B55C-4F58-AB12-046A0FA8AFB0}"/>
              </a:ext>
            </a:extLst>
          </p:cNvPr>
          <p:cNvSpPr/>
          <p:nvPr/>
        </p:nvSpPr>
        <p:spPr>
          <a:xfrm>
            <a:off x="2363788" y="1385888"/>
            <a:ext cx="990600" cy="1381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3" name="Picture 12">
            <a:extLst>
              <a:ext uri="{FF2B5EF4-FFF2-40B4-BE49-F238E27FC236}">
                <a16:creationId xmlns:a16="http://schemas.microsoft.com/office/drawing/2014/main" id="{A8463FD6-D61C-471F-ADA4-CF013872F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2717" y="1220422"/>
            <a:ext cx="5302006" cy="4114801"/>
          </a:xfrm>
          <a:prstGeom prst="rect">
            <a:avLst/>
          </a:prstGeom>
        </p:spPr>
      </p:pic>
      <p:pic>
        <p:nvPicPr>
          <p:cNvPr id="67593" name="Picture 1" descr="Screen Clipping">
            <a:extLst>
              <a:ext uri="{FF2B5EF4-FFF2-40B4-BE49-F238E27FC236}">
                <a16:creationId xmlns:a16="http://schemas.microsoft.com/office/drawing/2014/main" id="{0A79E40E-BDAC-4A39-9B74-C2A80E3FDC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18938" y="1507149"/>
            <a:ext cx="1965325"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3">
            <a:extLst>
              <a:ext uri="{FF2B5EF4-FFF2-40B4-BE49-F238E27FC236}">
                <a16:creationId xmlns:a16="http://schemas.microsoft.com/office/drawing/2014/main" id="{9743CEC8-3523-49C2-AFBA-11BF8A743CE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32913" y="2604600"/>
            <a:ext cx="18383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275B02D1-BF39-4B06-AAD3-20D0F2AD777C}"/>
              </a:ext>
            </a:extLst>
          </p:cNvPr>
          <p:cNvSpPr>
            <a:spLocks noGrp="1"/>
          </p:cNvSpPr>
          <p:nvPr>
            <p:ph type="title" idx="4294967295"/>
          </p:nvPr>
        </p:nvSpPr>
        <p:spPr>
          <a:xfrm>
            <a:off x="274638" y="228600"/>
            <a:ext cx="8458200" cy="965200"/>
          </a:xfrm>
        </p:spPr>
        <p:txBody>
          <a:bodyPr>
            <a:normAutofit/>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CREATE YOUR RA CLINIC RACE FILE</a:t>
            </a:r>
          </a:p>
        </p:txBody>
      </p:sp>
      <p:sp>
        <p:nvSpPr>
          <p:cNvPr id="69635" name="Content Placeholder 2">
            <a:extLst>
              <a:ext uri="{FF2B5EF4-FFF2-40B4-BE49-F238E27FC236}">
                <a16:creationId xmlns:a16="http://schemas.microsoft.com/office/drawing/2014/main" id="{7269D869-06E5-4E4E-890B-AD83A40EBF81}"/>
              </a:ext>
            </a:extLst>
          </p:cNvPr>
          <p:cNvSpPr>
            <a:spLocks noGrp="1" noChangeArrowheads="1"/>
          </p:cNvSpPr>
          <p:nvPr>
            <p:ph idx="4294967295"/>
          </p:nvPr>
        </p:nvSpPr>
        <p:spPr>
          <a:xfrm>
            <a:off x="506413" y="1905000"/>
            <a:ext cx="8229600" cy="3886200"/>
          </a:xfrm>
        </p:spPr>
        <p:txBody>
          <a:bodyPr/>
          <a:lstStyle/>
          <a:p>
            <a:pPr marL="0" indent="0" eaLnBrk="1" hangingPunct="1">
              <a:buFont typeface="Arial" panose="020B0604020202020204" pitchFamily="34" charset="0"/>
              <a:buNone/>
            </a:pPr>
            <a:r>
              <a:rPr lang="en-US" altLang="en-US" b="1" dirty="0">
                <a:latin typeface="Arial" panose="020B0604020202020204" pitchFamily="34" charset="0"/>
                <a:cs typeface="Arial" panose="020B0604020202020204" pitchFamily="34" charset="0"/>
              </a:rPr>
              <a:t>If you have correctly installed and selected either a U.S. Ski &amp; Snowboard (Nat) or FIS Points List, you will now be able to create a race file that you can use for the rest of this clinic.</a:t>
            </a:r>
          </a:p>
          <a:p>
            <a:pPr marL="0" indent="0" algn="ctr" eaLnBrk="1" hangingPunct="1">
              <a:spcBef>
                <a:spcPts val="1800"/>
              </a:spcBef>
              <a:buFont typeface="Arial" panose="020B0604020202020204" pitchFamily="34" charset="0"/>
              <a:buNone/>
            </a:pPr>
            <a:r>
              <a:rPr lang="en-US" altLang="en-US" b="1" dirty="0">
                <a:solidFill>
                  <a:srgbClr val="003399"/>
                </a:solidFill>
                <a:latin typeface="Arial" panose="020B0604020202020204" pitchFamily="34" charset="0"/>
                <a:cs typeface="Arial" panose="020B0604020202020204" pitchFamily="34" charset="0"/>
              </a:rPr>
              <a:t>INSERT AT LEAST 35 RACERS </a:t>
            </a:r>
          </a:p>
          <a:p>
            <a:pPr marL="0" indent="0" algn="ctr" eaLnBrk="1" hangingPunct="1">
              <a:buFont typeface="Arial" panose="020B0604020202020204" pitchFamily="34" charset="0"/>
              <a:buNone/>
            </a:pPr>
            <a:r>
              <a:rPr lang="en-US" altLang="en-US" b="1" dirty="0">
                <a:solidFill>
                  <a:srgbClr val="003399"/>
                </a:solidFill>
                <a:latin typeface="Arial" panose="020B0604020202020204" pitchFamily="34" charset="0"/>
                <a:cs typeface="Arial" panose="020B0604020202020204" pitchFamily="34" charset="0"/>
              </a:rPr>
              <a:t>(Your Choice)</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ADFC8E06-4F4A-4827-A4CB-A11448406B7B}"/>
              </a:ext>
            </a:extLst>
          </p:cNvPr>
          <p:cNvSpPr>
            <a:spLocks noGrp="1" noChangeArrowheads="1"/>
          </p:cNvSpPr>
          <p:nvPr>
            <p:ph type="title" idx="4294967295"/>
          </p:nvPr>
        </p:nvSpPr>
        <p:spPr>
          <a:xfrm>
            <a:off x="796925" y="215900"/>
            <a:ext cx="5891213" cy="944563"/>
          </a:xfrm>
        </p:spPr>
        <p:txBody>
          <a:bodyPr/>
          <a:lstStyle/>
          <a:p>
            <a:pPr eaLnBrk="1" hangingPunct="1"/>
            <a:r>
              <a:rPr lang="en-US" altLang="en-US" dirty="0">
                <a:solidFill>
                  <a:srgbClr val="003399"/>
                </a:solidFill>
                <a:latin typeface="Arial" panose="020B0604020202020204" pitchFamily="34" charset="0"/>
                <a:cs typeface="Arial" panose="020B0604020202020204" pitchFamily="34" charset="0"/>
              </a:rPr>
              <a:t>COMPETITOR INSERT</a:t>
            </a:r>
          </a:p>
        </p:txBody>
      </p:sp>
      <p:sp>
        <p:nvSpPr>
          <p:cNvPr id="70660" name="TextBox 4">
            <a:extLst>
              <a:ext uri="{FF2B5EF4-FFF2-40B4-BE49-F238E27FC236}">
                <a16:creationId xmlns:a16="http://schemas.microsoft.com/office/drawing/2014/main" id="{D12D0E5E-B7B3-4BCB-80D1-14775641FAF5}"/>
              </a:ext>
            </a:extLst>
          </p:cNvPr>
          <p:cNvSpPr txBox="1">
            <a:spLocks noChangeArrowheads="1"/>
          </p:cNvSpPr>
          <p:nvPr/>
        </p:nvSpPr>
        <p:spPr bwMode="auto">
          <a:xfrm>
            <a:off x="990600" y="5565775"/>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1.) Select “Competitors” &amp; then </a:t>
            </a:r>
          </a:p>
          <a:p>
            <a:pPr eaLnBrk="1" hangingPunct="1"/>
            <a:r>
              <a:rPr lang="en-US" altLang="en-US" b="1" dirty="0">
                <a:solidFill>
                  <a:srgbClr val="0070C0"/>
                </a:solidFill>
                <a:latin typeface="Arial" panose="020B0604020202020204" pitchFamily="34" charset="0"/>
                <a:cs typeface="Arial" panose="020B0604020202020204" pitchFamily="34" charset="0"/>
              </a:rPr>
              <a:t>2.) Select “Insert”</a:t>
            </a:r>
          </a:p>
        </p:txBody>
      </p:sp>
      <p:sp>
        <p:nvSpPr>
          <p:cNvPr id="6" name="Right Arrow 5">
            <a:extLst>
              <a:ext uri="{FF2B5EF4-FFF2-40B4-BE49-F238E27FC236}">
                <a16:creationId xmlns:a16="http://schemas.microsoft.com/office/drawing/2014/main" id="{01F34FB4-028D-4ED1-B0F7-E8CB8004A6A4}"/>
              </a:ext>
            </a:extLst>
          </p:cNvPr>
          <p:cNvSpPr/>
          <p:nvPr/>
        </p:nvSpPr>
        <p:spPr>
          <a:xfrm>
            <a:off x="1130300" y="1558925"/>
            <a:ext cx="13843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B0F0"/>
              </a:solidFill>
            </a:endParaRPr>
          </a:p>
        </p:txBody>
      </p:sp>
      <p:sp>
        <p:nvSpPr>
          <p:cNvPr id="7" name="Right Arrow 6">
            <a:extLst>
              <a:ext uri="{FF2B5EF4-FFF2-40B4-BE49-F238E27FC236}">
                <a16:creationId xmlns:a16="http://schemas.microsoft.com/office/drawing/2014/main" id="{C291F94E-756A-451B-8822-B315BC7319EC}"/>
              </a:ext>
            </a:extLst>
          </p:cNvPr>
          <p:cNvSpPr/>
          <p:nvPr/>
        </p:nvSpPr>
        <p:spPr>
          <a:xfrm>
            <a:off x="1130300" y="1701800"/>
            <a:ext cx="1384300" cy="44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600"/>
              </a:spcBef>
              <a:spcAft>
                <a:spcPts val="0"/>
              </a:spcAft>
              <a:defRPr/>
            </a:pPr>
            <a:endParaRPr lang="en-US" dirty="0">
              <a:solidFill>
                <a:srgbClr val="0070C0"/>
              </a:solidFill>
            </a:endParaRPr>
          </a:p>
        </p:txBody>
      </p:sp>
      <p:sp>
        <p:nvSpPr>
          <p:cNvPr id="70663" name="TextBox 3">
            <a:extLst>
              <a:ext uri="{FF2B5EF4-FFF2-40B4-BE49-F238E27FC236}">
                <a16:creationId xmlns:a16="http://schemas.microsoft.com/office/drawing/2014/main" id="{155B3F65-CD7A-4D5A-9AFD-D6E2EFD86B77}"/>
              </a:ext>
            </a:extLst>
          </p:cNvPr>
          <p:cNvSpPr txBox="1">
            <a:spLocks noChangeArrowheads="1"/>
          </p:cNvSpPr>
          <p:nvPr/>
        </p:nvSpPr>
        <p:spPr bwMode="auto">
          <a:xfrm>
            <a:off x="762000" y="13493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dirty="0">
                <a:latin typeface="Arial" panose="020B0604020202020204" pitchFamily="34" charset="0"/>
                <a:cs typeface="Arial" panose="020B0604020202020204" pitchFamily="34" charset="0"/>
              </a:rPr>
              <a:t>1.)</a:t>
            </a:r>
          </a:p>
          <a:p>
            <a:pPr eaLnBrk="1" hangingPunct="1"/>
            <a:r>
              <a:rPr lang="en-US" altLang="en-US" sz="1600" dirty="0">
                <a:latin typeface="Arial" panose="020B0604020202020204" pitchFamily="34" charset="0"/>
                <a:cs typeface="Arial" panose="020B0604020202020204" pitchFamily="34" charset="0"/>
              </a:rPr>
              <a:t>2.)</a:t>
            </a:r>
          </a:p>
        </p:txBody>
      </p:sp>
      <p:pic>
        <p:nvPicPr>
          <p:cNvPr id="5" name="Picture 4">
            <a:extLst>
              <a:ext uri="{FF2B5EF4-FFF2-40B4-BE49-F238E27FC236}">
                <a16:creationId xmlns:a16="http://schemas.microsoft.com/office/drawing/2014/main" id="{5A7D4BC8-317B-4759-BAEC-1AED66275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219200"/>
            <a:ext cx="5486401" cy="4086225"/>
          </a:xfrm>
          <a:prstGeom prst="rect">
            <a:avLst/>
          </a:prstGeom>
        </p:spPr>
      </p:pic>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EC1B3794-2250-4EFE-9BAC-4727A49E9324}"/>
              </a:ext>
            </a:extLst>
          </p:cNvPr>
          <p:cNvSpPr>
            <a:spLocks noGrp="1"/>
          </p:cNvSpPr>
          <p:nvPr>
            <p:ph type="title" idx="4294967295"/>
          </p:nvPr>
        </p:nvSpPr>
        <p:spPr>
          <a:xfrm>
            <a:off x="838200" y="177800"/>
            <a:ext cx="7086600" cy="965200"/>
          </a:xfrm>
        </p:spPr>
        <p:txBody>
          <a:bodyPr>
            <a:normAutofit/>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INSERTING COMPETITORS  </a:t>
            </a:r>
          </a:p>
        </p:txBody>
      </p:sp>
      <p:pic>
        <p:nvPicPr>
          <p:cNvPr id="71683" name="Picture 2" descr="Screen Clipping">
            <a:extLst>
              <a:ext uri="{FF2B5EF4-FFF2-40B4-BE49-F238E27FC236}">
                <a16:creationId xmlns:a16="http://schemas.microsoft.com/office/drawing/2014/main" id="{6D6926A5-0A08-4010-BC3F-0CBA16F29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5387975"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68E437E1-6368-4C27-AEC0-8C0F8966D5B7}"/>
              </a:ext>
            </a:extLst>
          </p:cNvPr>
          <p:cNvSpPr>
            <a:spLocks noGrp="1"/>
          </p:cNvSpPr>
          <p:nvPr>
            <p:ph type="title" idx="4294967295"/>
          </p:nvPr>
        </p:nvSpPr>
        <p:spPr>
          <a:xfrm>
            <a:off x="533400" y="188913"/>
            <a:ext cx="7339013" cy="1239837"/>
          </a:xfrm>
        </p:spPr>
        <p:txBody>
          <a:bodyPr>
            <a:normAutofit fontScale="90000"/>
          </a:bodyPr>
          <a:lstStyle/>
          <a:p>
            <a:pPr eaLnBrk="1" fontAlgn="auto" hangingPunct="1">
              <a:spcAft>
                <a:spcPts val="0"/>
              </a:spcAft>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IN FIRST FEW LETTERS OF LAST NAME &amp; SELECT </a:t>
            </a:r>
            <a:b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CORRECT COMPETITOR</a:t>
            </a:r>
          </a:p>
        </p:txBody>
      </p:sp>
      <p:sp>
        <p:nvSpPr>
          <p:cNvPr id="72707" name="TextBox 1">
            <a:extLst>
              <a:ext uri="{FF2B5EF4-FFF2-40B4-BE49-F238E27FC236}">
                <a16:creationId xmlns:a16="http://schemas.microsoft.com/office/drawing/2014/main" id="{9D4DFF96-A72C-4528-BC78-8FB4443FA8DB}"/>
              </a:ext>
            </a:extLst>
          </p:cNvPr>
          <p:cNvSpPr txBox="1">
            <a:spLocks noChangeArrowheads="1"/>
          </p:cNvSpPr>
          <p:nvPr/>
        </p:nvSpPr>
        <p:spPr bwMode="auto">
          <a:xfrm>
            <a:off x="5727700" y="1643063"/>
            <a:ext cx="3200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200"/>
              </a:spcBef>
              <a:buFont typeface="Arial" panose="020B0604020202020204" pitchFamily="34" charset="0"/>
              <a:buChar char="•"/>
            </a:pPr>
            <a:r>
              <a:rPr lang="en-US" altLang="en-US" b="1" dirty="0">
                <a:solidFill>
                  <a:srgbClr val="0070C0"/>
                </a:solidFill>
                <a:latin typeface="Arial" panose="020B0604020202020204" pitchFamily="34" charset="0"/>
                <a:cs typeface="Arial" panose="020B0604020202020204" pitchFamily="34" charset="0"/>
              </a:rPr>
              <a:t>Scroll down and select entered competitor </a:t>
            </a:r>
          </a:p>
          <a:p>
            <a:pPr eaLnBrk="1" hangingPunct="1">
              <a:spcBef>
                <a:spcPts val="1200"/>
              </a:spcBef>
              <a:buFont typeface="Arial" panose="020B0604020202020204" pitchFamily="34" charset="0"/>
              <a:buChar char="•"/>
            </a:pPr>
            <a:r>
              <a:rPr lang="en-US" altLang="en-US" b="1" dirty="0">
                <a:solidFill>
                  <a:srgbClr val="0070C0"/>
                </a:solidFill>
                <a:latin typeface="Arial" panose="020B0604020202020204" pitchFamily="34" charset="0"/>
                <a:cs typeface="Arial" panose="020B0604020202020204" pitchFamily="34" charset="0"/>
              </a:rPr>
              <a:t>If unable to locate by last name, key in member’s U.S. Ski &amp; Snowboard (NAT) number; </a:t>
            </a:r>
            <a:r>
              <a:rPr lang="en-US" altLang="en-US" b="1" i="1" dirty="0">
                <a:solidFill>
                  <a:srgbClr val="0070C0"/>
                </a:solidFill>
                <a:latin typeface="Arial" panose="020B0604020202020204" pitchFamily="34" charset="0"/>
                <a:cs typeface="Arial" panose="020B0604020202020204" pitchFamily="34" charset="0"/>
              </a:rPr>
              <a:t>for FIS event, key in FIS number</a:t>
            </a:r>
          </a:p>
          <a:p>
            <a:pPr eaLnBrk="1" hangingPunct="1">
              <a:spcBef>
                <a:spcPts val="1200"/>
              </a:spcBef>
              <a:buFont typeface="Arial" panose="020B0604020202020204" pitchFamily="34" charset="0"/>
              <a:buChar char="•"/>
            </a:pPr>
            <a:r>
              <a:rPr lang="en-US" altLang="en-US" b="1" dirty="0">
                <a:solidFill>
                  <a:srgbClr val="0070C0"/>
                </a:solidFill>
                <a:latin typeface="Arial" panose="020B0604020202020204" pitchFamily="34" charset="0"/>
                <a:cs typeface="Arial" panose="020B0604020202020204" pitchFamily="34" charset="0"/>
              </a:rPr>
              <a:t>If more than 1 competitor has the same name, use NAT or FIS number to select correct competitor</a:t>
            </a:r>
          </a:p>
        </p:txBody>
      </p:sp>
      <p:pic>
        <p:nvPicPr>
          <p:cNvPr id="72708" name="Picture 2" descr="Screen Clipping">
            <a:extLst>
              <a:ext uri="{FF2B5EF4-FFF2-40B4-BE49-F238E27FC236}">
                <a16:creationId xmlns:a16="http://schemas.microsoft.com/office/drawing/2014/main" id="{49F8B5C2-6F6B-4C62-9A13-C9B6E994B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46529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D9E6AC33-80FA-4B20-BB8A-86557714E03F}"/>
              </a:ext>
            </a:extLst>
          </p:cNvPr>
          <p:cNvSpPr>
            <a:spLocks noGrp="1"/>
          </p:cNvSpPr>
          <p:nvPr>
            <p:ph type="title" idx="4294967295"/>
          </p:nvPr>
        </p:nvSpPr>
        <p:spPr>
          <a:xfrm>
            <a:off x="549275" y="-20638"/>
            <a:ext cx="8229600" cy="977901"/>
          </a:xfrm>
        </p:spPr>
        <p:txBody>
          <a:bodyPr/>
          <a:lstStyle/>
          <a:p>
            <a:pPr eaLnBrk="1" hangingPunct="1">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EDIT or ADD ADDITIONAL COMPETITORS</a:t>
            </a:r>
          </a:p>
        </p:txBody>
      </p:sp>
      <p:sp>
        <p:nvSpPr>
          <p:cNvPr id="73731" name="TextBox 21">
            <a:extLst>
              <a:ext uri="{FF2B5EF4-FFF2-40B4-BE49-F238E27FC236}">
                <a16:creationId xmlns:a16="http://schemas.microsoft.com/office/drawing/2014/main" id="{75068107-CA93-4723-86F2-22BDC7483008}"/>
              </a:ext>
            </a:extLst>
          </p:cNvPr>
          <p:cNvSpPr txBox="1">
            <a:spLocks noChangeArrowheads="1"/>
          </p:cNvSpPr>
          <p:nvPr/>
        </p:nvSpPr>
        <p:spPr bwMode="auto">
          <a:xfrm>
            <a:off x="4718050" y="4559300"/>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70C0"/>
                </a:solidFill>
                <a:latin typeface="Arial" panose="020B0604020202020204" pitchFamily="34" charset="0"/>
                <a:cs typeface="Arial" panose="020B0604020202020204" pitchFamily="34" charset="0"/>
              </a:rPr>
              <a:t>“</a:t>
            </a:r>
            <a:r>
              <a:rPr lang="en-US" altLang="en-US" sz="1600" b="1" u="sng" dirty="0">
                <a:solidFill>
                  <a:srgbClr val="0070C0"/>
                </a:solidFill>
                <a:latin typeface="Arial" panose="020B0604020202020204" pitchFamily="34" charset="0"/>
                <a:cs typeface="Arial" panose="020B0604020202020204" pitchFamily="34" charset="0"/>
              </a:rPr>
              <a:t>NOTES</a:t>
            </a:r>
            <a:r>
              <a:rPr lang="en-US" altLang="en-US" sz="1600" b="1" dirty="0">
                <a:solidFill>
                  <a:srgbClr val="0070C0"/>
                </a:solidFill>
                <a:latin typeface="Arial" panose="020B0604020202020204" pitchFamily="34" charset="0"/>
                <a:cs typeface="Arial" panose="020B0604020202020204" pitchFamily="34" charset="0"/>
              </a:rPr>
              <a:t>” used to indicate special info, e.g. entry comped, owes, SL only, etc. </a:t>
            </a:r>
            <a:endParaRPr lang="en-US" altLang="en-US" sz="1600" dirty="0">
              <a:latin typeface="Arial" panose="020B0604020202020204" pitchFamily="34" charset="0"/>
              <a:cs typeface="Arial" panose="020B0604020202020204" pitchFamily="34" charset="0"/>
            </a:endParaRPr>
          </a:p>
        </p:txBody>
      </p:sp>
      <p:sp>
        <p:nvSpPr>
          <p:cNvPr id="73732" name="TextBox 24">
            <a:extLst>
              <a:ext uri="{FF2B5EF4-FFF2-40B4-BE49-F238E27FC236}">
                <a16:creationId xmlns:a16="http://schemas.microsoft.com/office/drawing/2014/main" id="{45C4B0A3-7C8D-4D7C-826C-79477079EEAD}"/>
              </a:ext>
            </a:extLst>
          </p:cNvPr>
          <p:cNvSpPr txBox="1">
            <a:spLocks noChangeArrowheads="1"/>
          </p:cNvSpPr>
          <p:nvPr/>
        </p:nvSpPr>
        <p:spPr bwMode="auto">
          <a:xfrm>
            <a:off x="233363" y="5564188"/>
            <a:ext cx="3778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3399"/>
                </a:solidFill>
                <a:latin typeface="Arial" panose="020B0604020202020204" pitchFamily="34" charset="0"/>
                <a:cs typeface="Arial" panose="020B0604020202020204" pitchFamily="34" charset="0"/>
              </a:rPr>
              <a:t>Only Edit: </a:t>
            </a:r>
          </a:p>
          <a:p>
            <a:pPr eaLnBrk="1" hangingPunct="1"/>
            <a:r>
              <a:rPr lang="en-US" altLang="en-US" sz="1600" b="1" dirty="0">
                <a:solidFill>
                  <a:srgbClr val="003399"/>
                </a:solidFill>
                <a:latin typeface="Arial" panose="020B0604020202020204" pitchFamily="34" charset="0"/>
                <a:cs typeface="Arial" panose="020B0604020202020204" pitchFamily="34" charset="0"/>
              </a:rPr>
              <a:t>“CLASS” for Ski Up athletes or “NATION” for “X” members</a:t>
            </a:r>
            <a:r>
              <a:rPr lang="en-US" altLang="en-US" sz="1600" b="1" dirty="0">
                <a:solidFill>
                  <a:srgbClr val="FF0000"/>
                </a:solidFill>
                <a:latin typeface="Arial" panose="020B0604020202020204" pitchFamily="34" charset="0"/>
                <a:cs typeface="Arial" panose="020B0604020202020204" pitchFamily="34" charset="0"/>
              </a:rPr>
              <a:t>”</a:t>
            </a:r>
          </a:p>
        </p:txBody>
      </p:sp>
      <p:sp>
        <p:nvSpPr>
          <p:cNvPr id="73733" name="Rectangle 9">
            <a:extLst>
              <a:ext uri="{FF2B5EF4-FFF2-40B4-BE49-F238E27FC236}">
                <a16:creationId xmlns:a16="http://schemas.microsoft.com/office/drawing/2014/main" id="{D66E7F84-BA0F-46BD-998E-9D8E56527F5C}"/>
              </a:ext>
            </a:extLst>
          </p:cNvPr>
          <p:cNvSpPr>
            <a:spLocks noChangeArrowheads="1"/>
          </p:cNvSpPr>
          <p:nvPr/>
        </p:nvSpPr>
        <p:spPr bwMode="auto">
          <a:xfrm>
            <a:off x="4668838" y="539908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solidFill>
                  <a:srgbClr val="0070C0"/>
                </a:solidFill>
                <a:latin typeface="Arial" panose="020B0604020202020204" pitchFamily="34" charset="0"/>
                <a:cs typeface="Arial" panose="020B0604020202020204" pitchFamily="34" charset="0"/>
              </a:rPr>
              <a:t>If no information needs to be added, select “</a:t>
            </a:r>
            <a:r>
              <a:rPr lang="en-US" altLang="en-US" b="1" u="sng" dirty="0">
                <a:solidFill>
                  <a:srgbClr val="0070C0"/>
                </a:solidFill>
                <a:latin typeface="Arial" panose="020B0604020202020204" pitchFamily="34" charset="0"/>
                <a:cs typeface="Arial" panose="020B0604020202020204" pitchFamily="34" charset="0"/>
              </a:rPr>
              <a:t>INSERT NEXT</a:t>
            </a:r>
            <a:r>
              <a:rPr lang="en-US" altLang="en-US" b="1" dirty="0">
                <a:solidFill>
                  <a:srgbClr val="0070C0"/>
                </a:solidFill>
                <a:latin typeface="Arial" panose="020B0604020202020204" pitchFamily="34" charset="0"/>
                <a:cs typeface="Arial" panose="020B0604020202020204" pitchFamily="34" charset="0"/>
              </a:rPr>
              <a:t>” for additional entries </a:t>
            </a:r>
            <a:br>
              <a:rPr lang="en-US" altLang="en-US" b="1" dirty="0">
                <a:solidFill>
                  <a:srgbClr val="0070C0"/>
                </a:solidFill>
                <a:latin typeface="Calibri" panose="020F0502020204030204" pitchFamily="34" charset="0"/>
                <a:cs typeface="Arial" panose="020B0604020202020204" pitchFamily="34" charset="0"/>
              </a:rPr>
            </a:br>
            <a:endParaRPr lang="en-US" altLang="en-US" dirty="0">
              <a:latin typeface="Calibri" panose="020F0502020204030204" pitchFamily="34" charset="0"/>
              <a:cs typeface="Arial" panose="020B0604020202020204" pitchFamily="34" charset="0"/>
            </a:endParaRPr>
          </a:p>
        </p:txBody>
      </p:sp>
      <p:pic>
        <p:nvPicPr>
          <p:cNvPr id="73734" name="Picture 11" descr="Screen Clipping">
            <a:extLst>
              <a:ext uri="{FF2B5EF4-FFF2-40B4-BE49-F238E27FC236}">
                <a16:creationId xmlns:a16="http://schemas.microsoft.com/office/drawing/2014/main" id="{0D63CBE0-488A-435E-86AF-6B5A1B1C0F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1231900"/>
            <a:ext cx="3482975"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2" descr="Screen Clipping">
            <a:extLst>
              <a:ext uri="{FF2B5EF4-FFF2-40B4-BE49-F238E27FC236}">
                <a16:creationId xmlns:a16="http://schemas.microsoft.com/office/drawing/2014/main" id="{59832405-A04B-4975-B896-8A28EA875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1096963"/>
            <a:ext cx="4262437"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TextBox 17">
            <a:extLst>
              <a:ext uri="{FF2B5EF4-FFF2-40B4-BE49-F238E27FC236}">
                <a16:creationId xmlns:a16="http://schemas.microsoft.com/office/drawing/2014/main" id="{2271CA31-A395-472B-88CF-55F6DBDE6FEE}"/>
              </a:ext>
            </a:extLst>
          </p:cNvPr>
          <p:cNvSpPr txBox="1">
            <a:spLocks noChangeArrowheads="1"/>
          </p:cNvSpPr>
          <p:nvPr/>
        </p:nvSpPr>
        <p:spPr bwMode="auto">
          <a:xfrm>
            <a:off x="2830513" y="877888"/>
            <a:ext cx="16986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latin typeface="Arial" panose="020B0604020202020204" pitchFamily="34" charset="0"/>
                <a:cs typeface="Arial" panose="020B0604020202020204" pitchFamily="34" charset="0"/>
              </a:rPr>
              <a:t>For “</a:t>
            </a:r>
            <a:r>
              <a:rPr lang="en-US" altLang="en-US" sz="1600" b="1" u="sng" dirty="0">
                <a:latin typeface="Arial" panose="020B0604020202020204" pitchFamily="34" charset="0"/>
                <a:cs typeface="Arial" panose="020B0604020202020204" pitchFamily="34" charset="0"/>
              </a:rPr>
              <a:t>Club</a:t>
            </a:r>
            <a:r>
              <a:rPr lang="en-US" altLang="en-US" sz="1600" b="1" dirty="0">
                <a:latin typeface="Arial" panose="020B0604020202020204" pitchFamily="34" charset="0"/>
                <a:cs typeface="Arial" panose="020B0604020202020204" pitchFamily="34" charset="0"/>
              </a:rPr>
              <a:t>” or “</a:t>
            </a:r>
            <a:r>
              <a:rPr lang="en-US" altLang="en-US" sz="1600" b="1" u="sng" dirty="0">
                <a:latin typeface="Arial" panose="020B0604020202020204" pitchFamily="34" charset="0"/>
                <a:cs typeface="Arial" panose="020B0604020202020204" pitchFamily="34" charset="0"/>
              </a:rPr>
              <a:t>Quota</a:t>
            </a:r>
            <a:r>
              <a:rPr lang="en-US" altLang="en-US" sz="1600" b="1" dirty="0">
                <a:latin typeface="Arial" panose="020B0604020202020204" pitchFamily="34" charset="0"/>
                <a:cs typeface="Arial" panose="020B0604020202020204" pitchFamily="34" charset="0"/>
              </a:rPr>
              <a:t>”; do not use “</a:t>
            </a:r>
            <a:r>
              <a:rPr lang="en-US" altLang="en-US" sz="1600" b="1" u="sng" dirty="0">
                <a:latin typeface="Arial" panose="020B0604020202020204" pitchFamily="34" charset="0"/>
                <a:cs typeface="Arial" panose="020B0604020202020204" pitchFamily="34" charset="0"/>
              </a:rPr>
              <a:t>Nation</a:t>
            </a:r>
            <a:r>
              <a:rPr lang="en-US" altLang="en-US" sz="1600" b="1" dirty="0">
                <a:latin typeface="Arial" panose="020B0604020202020204" pitchFamily="34" charset="0"/>
                <a:cs typeface="Arial" panose="020B0604020202020204" pitchFamily="34" charset="0"/>
              </a:rPr>
              <a:t>” field</a:t>
            </a:r>
          </a:p>
        </p:txBody>
      </p:sp>
      <p:cxnSp>
        <p:nvCxnSpPr>
          <p:cNvPr id="20" name="Straight Arrow Connector 19">
            <a:extLst>
              <a:ext uri="{FF2B5EF4-FFF2-40B4-BE49-F238E27FC236}">
                <a16:creationId xmlns:a16="http://schemas.microsoft.com/office/drawing/2014/main" id="{25674981-CDF8-4571-AE1F-42D3140E959C}"/>
              </a:ext>
            </a:extLst>
          </p:cNvPr>
          <p:cNvCxnSpPr/>
          <p:nvPr/>
        </p:nvCxnSpPr>
        <p:spPr>
          <a:xfrm flipV="1">
            <a:off x="1703388" y="1955800"/>
            <a:ext cx="1344612" cy="8413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6E620181-D11B-462B-9FA2-94E7D1589102}"/>
              </a:ext>
            </a:extLst>
          </p:cNvPr>
          <p:cNvCxnSpPr>
            <a:cxnSpLocks/>
          </p:cNvCxnSpPr>
          <p:nvPr/>
        </p:nvCxnSpPr>
        <p:spPr>
          <a:xfrm>
            <a:off x="2025650" y="3587750"/>
            <a:ext cx="2774950" cy="10556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B030986-FBC6-4BEF-9830-8575AB448A3A}"/>
              </a:ext>
            </a:extLst>
          </p:cNvPr>
          <p:cNvCxnSpPr>
            <a:cxnSpLocks/>
          </p:cNvCxnSpPr>
          <p:nvPr/>
        </p:nvCxnSpPr>
        <p:spPr>
          <a:xfrm flipH="1">
            <a:off x="1295400" y="2078038"/>
            <a:ext cx="4510088" cy="24780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Left-Up Arrow 5">
            <a:extLst>
              <a:ext uri="{FF2B5EF4-FFF2-40B4-BE49-F238E27FC236}">
                <a16:creationId xmlns:a16="http://schemas.microsoft.com/office/drawing/2014/main" id="{C05E7B72-135B-4A0C-8F2F-8CC0E1CB8950}"/>
              </a:ext>
            </a:extLst>
          </p:cNvPr>
          <p:cNvSpPr/>
          <p:nvPr/>
        </p:nvSpPr>
        <p:spPr>
          <a:xfrm rot="10800000" flipV="1">
            <a:off x="3317875" y="5400675"/>
            <a:ext cx="1350963" cy="2587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3" name="Straight Arrow Connector 12">
            <a:extLst>
              <a:ext uri="{FF2B5EF4-FFF2-40B4-BE49-F238E27FC236}">
                <a16:creationId xmlns:a16="http://schemas.microsoft.com/office/drawing/2014/main" id="{EAD334F2-E08B-45D2-A31B-9B4464422EF9}"/>
              </a:ext>
            </a:extLst>
          </p:cNvPr>
          <p:cNvCxnSpPr/>
          <p:nvPr/>
        </p:nvCxnSpPr>
        <p:spPr>
          <a:xfrm flipH="1">
            <a:off x="3252788" y="2824163"/>
            <a:ext cx="2552700" cy="16700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E1436031-497E-42CF-AF57-860DE8786454}"/>
              </a:ext>
            </a:extLst>
          </p:cNvPr>
          <p:cNvSpPr>
            <a:spLocks noGrp="1"/>
          </p:cNvSpPr>
          <p:nvPr>
            <p:ph type="title" idx="4294967295"/>
          </p:nvPr>
        </p:nvSpPr>
        <p:spPr>
          <a:xfrm>
            <a:off x="138113" y="80963"/>
            <a:ext cx="8229600" cy="914400"/>
          </a:xfrm>
        </p:spPr>
        <p:txBody>
          <a:bodyPr>
            <a:normAutofit/>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IN &amp; VERIFY OFFICIALS</a:t>
            </a:r>
          </a:p>
        </p:txBody>
      </p:sp>
      <p:sp>
        <p:nvSpPr>
          <p:cNvPr id="74755" name="TextBox 4">
            <a:extLst>
              <a:ext uri="{FF2B5EF4-FFF2-40B4-BE49-F238E27FC236}">
                <a16:creationId xmlns:a16="http://schemas.microsoft.com/office/drawing/2014/main" id="{23083F55-C65E-4CCB-9FCF-5E9D723CE781}"/>
              </a:ext>
            </a:extLst>
          </p:cNvPr>
          <p:cNvSpPr txBox="1">
            <a:spLocks noChangeArrowheads="1"/>
          </p:cNvSpPr>
          <p:nvPr/>
        </p:nvSpPr>
        <p:spPr bwMode="auto">
          <a:xfrm>
            <a:off x="249238" y="5430838"/>
            <a:ext cx="85661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dirty="0">
                <a:latin typeface="Arial" panose="020B0604020202020204" pitchFamily="34" charset="0"/>
                <a:cs typeface="Arial" panose="020B0604020202020204" pitchFamily="34" charset="0"/>
              </a:rPr>
              <a:t>Prior to printing any documents, verify </a:t>
            </a:r>
            <a:r>
              <a:rPr lang="en-US" altLang="en-US" sz="1600" u="sng" dirty="0">
                <a:latin typeface="Arial" panose="020B0604020202020204" pitchFamily="34" charset="0"/>
                <a:cs typeface="Arial" panose="020B0604020202020204" pitchFamily="34" charset="0"/>
              </a:rPr>
              <a:t>names</a:t>
            </a:r>
            <a:r>
              <a:rPr lang="en-US" altLang="en-US" sz="1600" dirty="0">
                <a:latin typeface="Arial" panose="020B0604020202020204" pitchFamily="34" charset="0"/>
                <a:cs typeface="Arial" panose="020B0604020202020204" pitchFamily="34" charset="0"/>
              </a:rPr>
              <a:t>,  </a:t>
            </a:r>
            <a:r>
              <a:rPr lang="en-US" altLang="en-US" sz="1600" u="sng" dirty="0">
                <a:latin typeface="Arial" panose="020B0604020202020204" pitchFamily="34" charset="0"/>
                <a:cs typeface="Arial" panose="020B0604020202020204" pitchFamily="34" charset="0"/>
              </a:rPr>
              <a:t>membership status</a:t>
            </a:r>
            <a:r>
              <a:rPr lang="en-US" altLang="en-US" sz="1600" dirty="0">
                <a:latin typeface="Arial" panose="020B0604020202020204" pitchFamily="34" charset="0"/>
                <a:cs typeface="Arial" panose="020B0604020202020204" pitchFamily="34" charset="0"/>
              </a:rPr>
              <a:t> and </a:t>
            </a:r>
            <a:r>
              <a:rPr lang="en-US" altLang="en-US" sz="1600" u="sng" dirty="0">
                <a:latin typeface="Arial" panose="020B0604020202020204" pitchFamily="34" charset="0"/>
                <a:cs typeface="Arial" panose="020B0604020202020204" pitchFamily="34" charset="0"/>
              </a:rPr>
              <a:t>certification &amp; update status</a:t>
            </a:r>
            <a:r>
              <a:rPr lang="en-US" altLang="en-US" sz="1600" dirty="0">
                <a:latin typeface="Arial" panose="020B0604020202020204" pitchFamily="34" charset="0"/>
                <a:cs typeface="Arial" panose="020B0604020202020204" pitchFamily="34" charset="0"/>
              </a:rPr>
              <a:t> for all officials.  </a:t>
            </a:r>
          </a:p>
          <a:p>
            <a:pPr eaLnBrk="1" hangingPunct="1">
              <a:spcBef>
                <a:spcPts val="600"/>
              </a:spcBef>
            </a:pPr>
            <a:r>
              <a:rPr lang="en-US" altLang="en-US" sz="1600" b="1" i="1" dirty="0">
                <a:solidFill>
                  <a:srgbClr val="003399"/>
                </a:solidFill>
                <a:latin typeface="Arial" panose="020B0604020202020204" pitchFamily="34" charset="0"/>
                <a:cs typeface="Arial" panose="020B0604020202020204" pitchFamily="34" charset="0"/>
              </a:rPr>
              <a:t>Software (NLO) listing does not verify an officials’ status!  This must be verified on the U.S. Ski &amp; Snowboard website.</a:t>
            </a:r>
            <a:endParaRPr lang="en-US" altLang="en-US" sz="1600" b="1" dirty="0">
              <a:solidFill>
                <a:srgbClr val="003399"/>
              </a:solidFill>
              <a:latin typeface="Arial" panose="020B0604020202020204" pitchFamily="34" charset="0"/>
              <a:cs typeface="Arial" panose="020B0604020202020204" pitchFamily="34" charset="0"/>
            </a:endParaRPr>
          </a:p>
        </p:txBody>
      </p:sp>
      <p:sp>
        <p:nvSpPr>
          <p:cNvPr id="74756" name="TextBox 2">
            <a:extLst>
              <a:ext uri="{FF2B5EF4-FFF2-40B4-BE49-F238E27FC236}">
                <a16:creationId xmlns:a16="http://schemas.microsoft.com/office/drawing/2014/main" id="{77B5F32C-32F7-43CC-8E3A-F5395951D11C}"/>
              </a:ext>
            </a:extLst>
          </p:cNvPr>
          <p:cNvSpPr txBox="1">
            <a:spLocks noChangeArrowheads="1"/>
          </p:cNvSpPr>
          <p:nvPr/>
        </p:nvSpPr>
        <p:spPr bwMode="auto">
          <a:xfrm>
            <a:off x="4860925" y="1103313"/>
            <a:ext cx="41195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dirty="0">
                <a:solidFill>
                  <a:srgbClr val="0000FF"/>
                </a:solidFill>
                <a:latin typeface="Arial" panose="020B0604020202020204" pitchFamily="34" charset="0"/>
                <a:cs typeface="Arial" panose="020B0604020202020204" pitchFamily="34" charset="0"/>
              </a:rPr>
              <a:t>Use same selection process – key in first few letters of last name &amp; select correct official</a:t>
            </a:r>
          </a:p>
          <a:p>
            <a:pPr eaLnBrk="1" hangingPunct="1">
              <a:spcBef>
                <a:spcPts val="1200"/>
              </a:spcBef>
              <a:buFont typeface="Arial" panose="020B0604020202020204" pitchFamily="34" charset="0"/>
              <a:buChar char="•"/>
            </a:pPr>
            <a:r>
              <a:rPr lang="en-US" altLang="en-US" dirty="0">
                <a:solidFill>
                  <a:srgbClr val="0000FF"/>
                </a:solidFill>
                <a:latin typeface="Arial" panose="020B0604020202020204" pitchFamily="34" charset="0"/>
                <a:cs typeface="Arial" panose="020B0604020202020204" pitchFamily="34" charset="0"/>
              </a:rPr>
              <a:t>Edit nation for “X members”, if required</a:t>
            </a:r>
          </a:p>
        </p:txBody>
      </p:sp>
      <p:sp>
        <p:nvSpPr>
          <p:cNvPr id="74757" name="TextBox 3">
            <a:extLst>
              <a:ext uri="{FF2B5EF4-FFF2-40B4-BE49-F238E27FC236}">
                <a16:creationId xmlns:a16="http://schemas.microsoft.com/office/drawing/2014/main" id="{2D594EDA-C061-438D-933B-79B8D0174E34}"/>
              </a:ext>
            </a:extLst>
          </p:cNvPr>
          <p:cNvSpPr txBox="1">
            <a:spLocks noChangeArrowheads="1"/>
          </p:cNvSpPr>
          <p:nvPr/>
        </p:nvSpPr>
        <p:spPr bwMode="auto">
          <a:xfrm>
            <a:off x="4805363" y="3962400"/>
            <a:ext cx="4148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solidFill>
                  <a:srgbClr val="0000FF"/>
                </a:solidFill>
                <a:latin typeface="Arial" panose="020B0604020202020204" pitchFamily="34" charset="0"/>
                <a:cs typeface="Arial" panose="020B0604020202020204" pitchFamily="34" charset="0"/>
              </a:rPr>
              <a:t>Click on these icons to copy officials from the other gender’s file</a:t>
            </a:r>
          </a:p>
        </p:txBody>
      </p:sp>
      <p:cxnSp>
        <p:nvCxnSpPr>
          <p:cNvPr id="6" name="Straight Arrow Connector 5">
            <a:extLst>
              <a:ext uri="{FF2B5EF4-FFF2-40B4-BE49-F238E27FC236}">
                <a16:creationId xmlns:a16="http://schemas.microsoft.com/office/drawing/2014/main" id="{2D6232AC-D5B6-4D7B-A3A2-A661224E8C5B}"/>
              </a:ext>
            </a:extLst>
          </p:cNvPr>
          <p:cNvCxnSpPr/>
          <p:nvPr/>
        </p:nvCxnSpPr>
        <p:spPr>
          <a:xfrm>
            <a:off x="2103438" y="2898775"/>
            <a:ext cx="2597150" cy="13049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EE69464-422C-4675-93DA-E10C53351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12" y="995363"/>
            <a:ext cx="4643925" cy="4068763"/>
          </a:xfrm>
          <a:prstGeom prst="rect">
            <a:avLst/>
          </a:prstGeom>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66F17DA-CDA4-44EE-8FE2-2FAB2C53CF7F}"/>
              </a:ext>
            </a:extLst>
          </p:cNvPr>
          <p:cNvSpPr>
            <a:spLocks noGrp="1"/>
          </p:cNvSpPr>
          <p:nvPr>
            <p:ph type="title" idx="4294967295"/>
          </p:nvPr>
        </p:nvSpPr>
        <p:spPr>
          <a:xfrm>
            <a:off x="439738" y="76200"/>
            <a:ext cx="8229600" cy="1066800"/>
          </a:xfrm>
        </p:spPr>
        <p:txBody>
          <a:bodyPr/>
          <a:lstStyle/>
          <a:p>
            <a:pPr eaLnBrk="1" fontAlgn="auto" hangingPunct="1">
              <a:spcAft>
                <a:spcPts val="0"/>
              </a:spcAft>
              <a:defRPr/>
            </a:pPr>
            <a:r>
              <a:rPr lang="en-US" altLang="en-US" b="1" cap="all"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Enter</a:t>
            </a: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OFFICIALS</a:t>
            </a:r>
          </a:p>
        </p:txBody>
      </p:sp>
      <p:sp>
        <p:nvSpPr>
          <p:cNvPr id="64515" name="TextBox 4">
            <a:extLst>
              <a:ext uri="{FF2B5EF4-FFF2-40B4-BE49-F238E27FC236}">
                <a16:creationId xmlns:a16="http://schemas.microsoft.com/office/drawing/2014/main" id="{60AE9FB3-9FF2-4F42-9314-8DFB6108DD63}"/>
              </a:ext>
            </a:extLst>
          </p:cNvPr>
          <p:cNvSpPr txBox="1">
            <a:spLocks noChangeArrowheads="1"/>
          </p:cNvSpPr>
          <p:nvPr/>
        </p:nvSpPr>
        <p:spPr bwMode="auto">
          <a:xfrm>
            <a:off x="5181600" y="1905000"/>
            <a:ext cx="36718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auto" hangingPunct="1">
              <a:spcBef>
                <a:spcPct val="0"/>
              </a:spcBef>
              <a:spcAft>
                <a:spcPts val="0"/>
              </a:spcAft>
              <a:buFont typeface="Arial" charset="0"/>
              <a:buNone/>
              <a:defRPr/>
            </a:pPr>
            <a:r>
              <a:rPr lang="en-US" altLang="en-US" sz="1800" dirty="0">
                <a:solidFill>
                  <a:srgbClr val="0000FF"/>
                </a:solidFill>
                <a:latin typeface="Arial" panose="020B0604020202020204" pitchFamily="34" charset="0"/>
                <a:cs typeface="Arial" panose="020B0604020202020204" pitchFamily="34" charset="0"/>
              </a:rPr>
              <a:t>System is the same as for inserting competitors:  </a:t>
            </a:r>
          </a:p>
          <a:p>
            <a:pPr eaLnBrk="1" fontAlgn="auto" hangingPunct="1">
              <a:spcBef>
                <a:spcPct val="0"/>
              </a:spcBef>
              <a:spcAft>
                <a:spcPts val="0"/>
              </a:spcAft>
              <a:buFont typeface="Arial" charset="0"/>
              <a:buNone/>
              <a:defRPr/>
            </a:pPr>
            <a:endParaRPr lang="en-US" altLang="en-US" sz="800" dirty="0">
              <a:solidFill>
                <a:srgbClr val="0000FF"/>
              </a:solidFill>
              <a:latin typeface="Arial" panose="020B0604020202020204" pitchFamily="34" charset="0"/>
              <a:cs typeface="Arial" panose="020B0604020202020204" pitchFamily="34" charset="0"/>
            </a:endParaRPr>
          </a:p>
          <a:p>
            <a:pPr marL="285750" indent="-285750" eaLnBrk="1" fontAlgn="auto" hangingPunct="1">
              <a:spcBef>
                <a:spcPct val="0"/>
              </a:spcBef>
              <a:spcAft>
                <a:spcPts val="0"/>
              </a:spcAft>
              <a:defRPr/>
            </a:pPr>
            <a:r>
              <a:rPr lang="en-US" altLang="en-US" sz="1800" dirty="0">
                <a:solidFill>
                  <a:srgbClr val="0000FF"/>
                </a:solidFill>
                <a:latin typeface="Arial" panose="020B0604020202020204" pitchFamily="34" charset="0"/>
                <a:cs typeface="Arial" panose="020B0604020202020204" pitchFamily="34" charset="0"/>
              </a:rPr>
              <a:t>Key in a few letters of last name </a:t>
            </a:r>
          </a:p>
          <a:p>
            <a:pPr marL="285750" indent="-285750" eaLnBrk="1" fontAlgn="auto" hangingPunct="1">
              <a:spcBef>
                <a:spcPct val="0"/>
              </a:spcBef>
              <a:spcAft>
                <a:spcPts val="0"/>
              </a:spcAft>
              <a:defRPr/>
            </a:pPr>
            <a:r>
              <a:rPr lang="en-US" altLang="en-US" sz="1800" dirty="0">
                <a:solidFill>
                  <a:srgbClr val="0000FF"/>
                </a:solidFill>
                <a:latin typeface="Arial" panose="020B0604020202020204" pitchFamily="34" charset="0"/>
                <a:cs typeface="Arial" panose="020B0604020202020204" pitchFamily="34" charset="0"/>
              </a:rPr>
              <a:t>Make selection from the Dropdown Box. </a:t>
            </a:r>
          </a:p>
          <a:p>
            <a:pPr eaLnBrk="1" fontAlgn="auto" hangingPunct="1">
              <a:spcBef>
                <a:spcPct val="0"/>
              </a:spcBef>
              <a:spcAft>
                <a:spcPts val="0"/>
              </a:spcAft>
              <a:buFontTx/>
              <a:buNone/>
              <a:defRPr/>
            </a:pPr>
            <a:endParaRPr lang="en-US" altLang="en-US" sz="1800" b="1" i="1" dirty="0">
              <a:solidFill>
                <a:srgbClr val="FF0000"/>
              </a:solidFill>
              <a:latin typeface="Arial" panose="020B0604020202020204" pitchFamily="34" charset="0"/>
              <a:cs typeface="Arial" panose="020B0604020202020204" pitchFamily="34" charset="0"/>
            </a:endParaRPr>
          </a:p>
          <a:p>
            <a:pPr eaLnBrk="1" fontAlgn="auto" hangingPunct="1">
              <a:spcBef>
                <a:spcPct val="0"/>
              </a:spcBef>
              <a:spcAft>
                <a:spcPts val="0"/>
              </a:spcAft>
              <a:buFontTx/>
              <a:buNone/>
              <a:defRPr/>
            </a:pPr>
            <a:r>
              <a:rPr lang="en-US" altLang="en-US" sz="1800" b="1" i="1" dirty="0">
                <a:solidFill>
                  <a:srgbClr val="003399"/>
                </a:solidFill>
                <a:latin typeface="Arial" panose="020B0604020202020204" pitchFamily="34" charset="0"/>
                <a:cs typeface="Arial" panose="020B0604020202020204" pitchFamily="34" charset="0"/>
              </a:rPr>
              <a:t>Only current members* are included in this file!</a:t>
            </a:r>
          </a:p>
          <a:p>
            <a:pPr eaLnBrk="1" fontAlgn="auto" hangingPunct="1">
              <a:spcBef>
                <a:spcPct val="0"/>
              </a:spcBef>
              <a:spcAft>
                <a:spcPts val="0"/>
              </a:spcAft>
              <a:buFontTx/>
              <a:buNone/>
              <a:defRPr/>
            </a:pPr>
            <a:endParaRPr lang="en-US" altLang="en-US" sz="1800" b="1" i="1" dirty="0">
              <a:solidFill>
                <a:srgbClr val="003399"/>
              </a:solidFill>
              <a:latin typeface="Arial" panose="020B0604020202020204" pitchFamily="34" charset="0"/>
              <a:cs typeface="Arial" panose="020B0604020202020204" pitchFamily="34" charset="0"/>
            </a:endParaRPr>
          </a:p>
          <a:p>
            <a:pPr eaLnBrk="1" fontAlgn="auto" hangingPunct="1">
              <a:spcBef>
                <a:spcPct val="0"/>
              </a:spcBef>
              <a:spcAft>
                <a:spcPts val="0"/>
              </a:spcAft>
              <a:buFontTx/>
              <a:buNone/>
              <a:defRPr/>
            </a:pPr>
            <a:r>
              <a:rPr lang="en-US" altLang="en-US" sz="1800" b="1" dirty="0">
                <a:solidFill>
                  <a:srgbClr val="003399"/>
                </a:solidFill>
                <a:latin typeface="Arial" panose="020B0604020202020204" pitchFamily="34" charset="0"/>
                <a:cs typeface="Arial" panose="020B0604020202020204" pitchFamily="34" charset="0"/>
              </a:rPr>
              <a:t>* You must verify certification and update status!</a:t>
            </a:r>
          </a:p>
        </p:txBody>
      </p:sp>
      <p:pic>
        <p:nvPicPr>
          <p:cNvPr id="3" name="Picture 2">
            <a:extLst>
              <a:ext uri="{FF2B5EF4-FFF2-40B4-BE49-F238E27FC236}">
                <a16:creationId xmlns:a16="http://schemas.microsoft.com/office/drawing/2014/main" id="{76CEA98D-0D95-467D-8578-89BB5CF51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12" y="1371600"/>
            <a:ext cx="4697290" cy="4770394"/>
          </a:xfrm>
          <a:prstGeom prst="rect">
            <a:avLst/>
          </a:prstGeom>
        </p:spPr>
      </p:pic>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FF5025A3-CADE-4AD2-91A0-0CBBB709F02D}"/>
              </a:ext>
            </a:extLst>
          </p:cNvPr>
          <p:cNvSpPr>
            <a:spLocks noGrp="1"/>
          </p:cNvSpPr>
          <p:nvPr>
            <p:ph type="title" idx="4294967295"/>
          </p:nvPr>
        </p:nvSpPr>
        <p:spPr>
          <a:xfrm>
            <a:off x="233363" y="115888"/>
            <a:ext cx="8229600" cy="1143000"/>
          </a:xfrm>
        </p:spPr>
        <p:txBody>
          <a:bodyPr>
            <a:normAutofit/>
          </a:bodyPr>
          <a:lstStyle/>
          <a:p>
            <a:pPr eaLnBrk="1" fontAlgn="auto" hangingPunct="1">
              <a:spcAft>
                <a:spcPts val="0"/>
              </a:spcAft>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VERIFY ALPINE OFFICIALS’  CERTIFICATIONS &amp; UPDATE STATUS  </a:t>
            </a:r>
            <a:r>
              <a:rPr lang="en-US" alt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76804" name="TextBox 10">
            <a:extLst>
              <a:ext uri="{FF2B5EF4-FFF2-40B4-BE49-F238E27FC236}">
                <a16:creationId xmlns:a16="http://schemas.microsoft.com/office/drawing/2014/main" id="{B84B2D2C-FF9F-4F17-A121-B16E9E0A7E5C}"/>
              </a:ext>
            </a:extLst>
          </p:cNvPr>
          <p:cNvSpPr txBox="1">
            <a:spLocks noChangeArrowheads="1"/>
          </p:cNvSpPr>
          <p:nvPr/>
        </p:nvSpPr>
        <p:spPr bwMode="auto">
          <a:xfrm>
            <a:off x="285750" y="1214071"/>
            <a:ext cx="8572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i="1" dirty="0">
                <a:latin typeface="Calibri" panose="020F0502020204030204" pitchFamily="34" charset="0"/>
                <a:cs typeface="Arial" panose="020B0604020202020204" pitchFamily="34" charset="0"/>
              </a:rPr>
              <a:t>Membership data can be accessed through the “Public Tools” option on the U.S. Ski &amp; Snowboard website.  Key first few letters of last name, select correct official, verify certification and continuing education status (“Last Update Season”).</a:t>
            </a:r>
          </a:p>
        </p:txBody>
      </p:sp>
      <p:sp>
        <p:nvSpPr>
          <p:cNvPr id="76805" name="TextBox 14">
            <a:extLst>
              <a:ext uri="{FF2B5EF4-FFF2-40B4-BE49-F238E27FC236}">
                <a16:creationId xmlns:a16="http://schemas.microsoft.com/office/drawing/2014/main" id="{06F3957B-1933-4FED-9D1C-4A5427F28EA7}"/>
              </a:ext>
            </a:extLst>
          </p:cNvPr>
          <p:cNvSpPr txBox="1">
            <a:spLocks noChangeArrowheads="1"/>
          </p:cNvSpPr>
          <p:nvPr/>
        </p:nvSpPr>
        <p:spPr bwMode="auto">
          <a:xfrm>
            <a:off x="233363" y="5802313"/>
            <a:ext cx="271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00FF"/>
                </a:solidFill>
                <a:latin typeface="Arial" panose="020B0604020202020204" pitchFamily="34" charset="0"/>
                <a:cs typeface="Arial" panose="020B0604020202020204" pitchFamily="34" charset="0"/>
              </a:rPr>
              <a:t>Official’s Certifications</a:t>
            </a:r>
          </a:p>
        </p:txBody>
      </p:sp>
      <p:sp>
        <p:nvSpPr>
          <p:cNvPr id="76806" name="TextBox 15">
            <a:extLst>
              <a:ext uri="{FF2B5EF4-FFF2-40B4-BE49-F238E27FC236}">
                <a16:creationId xmlns:a16="http://schemas.microsoft.com/office/drawing/2014/main" id="{F8885990-5F2C-4E0B-83EA-8202F1F48EC2}"/>
              </a:ext>
            </a:extLst>
          </p:cNvPr>
          <p:cNvSpPr txBox="1">
            <a:spLocks noChangeArrowheads="1"/>
          </p:cNvSpPr>
          <p:nvPr/>
        </p:nvSpPr>
        <p:spPr bwMode="auto">
          <a:xfrm>
            <a:off x="3384550" y="5783263"/>
            <a:ext cx="3409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00FF"/>
                </a:solidFill>
                <a:latin typeface="Arial" panose="020B0604020202020204" pitchFamily="34" charset="0"/>
                <a:cs typeface="Arial" panose="020B0604020202020204" pitchFamily="34" charset="0"/>
              </a:rPr>
              <a:t>Last Update </a:t>
            </a:r>
            <a:r>
              <a:rPr lang="en-US" altLang="en-US" sz="1600" b="1" u="sng" dirty="0">
                <a:solidFill>
                  <a:srgbClr val="0000FF"/>
                </a:solidFill>
                <a:latin typeface="Arial" panose="020B0604020202020204" pitchFamily="34" charset="0"/>
                <a:cs typeface="Arial" panose="020B0604020202020204" pitchFamily="34" charset="0"/>
              </a:rPr>
              <a:t>season</a:t>
            </a:r>
            <a:r>
              <a:rPr lang="en-US" altLang="en-US" sz="1600" b="1" dirty="0">
                <a:solidFill>
                  <a:srgbClr val="0000FF"/>
                </a:solidFill>
                <a:latin typeface="Arial" panose="020B0604020202020204" pitchFamily="34" charset="0"/>
                <a:cs typeface="Arial" panose="020B0604020202020204" pitchFamily="34" charset="0"/>
              </a:rPr>
              <a:t>: </a:t>
            </a:r>
            <a:r>
              <a:rPr lang="en-US" altLang="en-US" sz="16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2017/</a:t>
            </a:r>
            <a:r>
              <a:rPr lang="en-US" altLang="en-US" sz="1600" b="1" u="sng"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a:t>
            </a:r>
          </a:p>
        </p:txBody>
      </p:sp>
      <p:sp>
        <p:nvSpPr>
          <p:cNvPr id="76807" name="TextBox 2">
            <a:extLst>
              <a:ext uri="{FF2B5EF4-FFF2-40B4-BE49-F238E27FC236}">
                <a16:creationId xmlns:a16="http://schemas.microsoft.com/office/drawing/2014/main" id="{939F0832-C533-442D-A4F6-12F92E0278C2}"/>
              </a:ext>
            </a:extLst>
          </p:cNvPr>
          <p:cNvSpPr txBox="1">
            <a:spLocks noChangeArrowheads="1"/>
          </p:cNvSpPr>
          <p:nvPr/>
        </p:nvSpPr>
        <p:spPr bwMode="auto">
          <a:xfrm>
            <a:off x="6549292" y="2783010"/>
            <a:ext cx="2480408"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500" u="sng" dirty="0">
                <a:solidFill>
                  <a:srgbClr val="003399"/>
                </a:solidFill>
                <a:latin typeface="Arial" panose="020B0604020202020204" pitchFamily="34" charset="0"/>
                <a:cs typeface="Arial" panose="020B0604020202020204" pitchFamily="34" charset="0"/>
              </a:rPr>
              <a:t>Must</a:t>
            </a:r>
            <a:r>
              <a:rPr lang="en-US" altLang="en-US" sz="1500" dirty="0">
                <a:solidFill>
                  <a:srgbClr val="003399"/>
                </a:solidFill>
                <a:latin typeface="Arial" panose="020B0604020202020204" pitchFamily="34" charset="0"/>
                <a:cs typeface="Arial" panose="020B0604020202020204" pitchFamily="34" charset="0"/>
              </a:rPr>
              <a:t> be a current national member, have appropriate certification and attend an Update for Continuing Education biennially!</a:t>
            </a:r>
          </a:p>
          <a:p>
            <a:pPr eaLnBrk="1" hangingPunct="1"/>
            <a:endParaRPr lang="en-US" altLang="en-US" sz="1500" dirty="0">
              <a:solidFill>
                <a:srgbClr val="003399"/>
              </a:solidFill>
              <a:latin typeface="Arial" panose="020B0604020202020204" pitchFamily="34" charset="0"/>
              <a:cs typeface="Arial" panose="020B0604020202020204" pitchFamily="34" charset="0"/>
            </a:endParaRPr>
          </a:p>
          <a:p>
            <a:pPr eaLnBrk="1" hangingPunct="1"/>
            <a:r>
              <a:rPr lang="en-US" altLang="en-US" sz="1500" dirty="0">
                <a:solidFill>
                  <a:srgbClr val="003399"/>
                </a:solidFill>
                <a:latin typeface="Arial" panose="020B0604020202020204" pitchFamily="34" charset="0"/>
                <a:cs typeface="Arial" panose="020B0604020202020204" pitchFamily="34" charset="0"/>
              </a:rPr>
              <a:t>Officials who are “PENDING” members </a:t>
            </a:r>
            <a:r>
              <a:rPr lang="en-US" altLang="en-US" sz="1500" u="sng" dirty="0">
                <a:solidFill>
                  <a:srgbClr val="003399"/>
                </a:solidFill>
                <a:latin typeface="Arial" panose="020B0604020202020204" pitchFamily="34" charset="0"/>
                <a:cs typeface="Arial" panose="020B0604020202020204" pitchFamily="34" charset="0"/>
              </a:rPr>
              <a:t>must</a:t>
            </a:r>
            <a:r>
              <a:rPr lang="en-US" altLang="en-US" sz="1500" dirty="0">
                <a:solidFill>
                  <a:srgbClr val="003399"/>
                </a:solidFill>
                <a:latin typeface="Arial" panose="020B0604020202020204" pitchFamily="34" charset="0"/>
                <a:cs typeface="Arial" panose="020B0604020202020204" pitchFamily="34" charset="0"/>
              </a:rPr>
              <a:t> not be appointed.</a:t>
            </a:r>
          </a:p>
        </p:txBody>
      </p:sp>
      <p:sp>
        <p:nvSpPr>
          <p:cNvPr id="7" name="Arrow: Up-Down 6">
            <a:extLst>
              <a:ext uri="{FF2B5EF4-FFF2-40B4-BE49-F238E27FC236}">
                <a16:creationId xmlns:a16="http://schemas.microsoft.com/office/drawing/2014/main" id="{CE6EE46B-17ED-4B9A-A60B-5AB7C62D4310}"/>
              </a:ext>
            </a:extLst>
          </p:cNvPr>
          <p:cNvSpPr/>
          <p:nvPr/>
        </p:nvSpPr>
        <p:spPr>
          <a:xfrm>
            <a:off x="2209800" y="5257617"/>
            <a:ext cx="152400" cy="579438"/>
          </a:xfrm>
          <a:prstGeom prst="upDownArrow">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
        <p:nvSpPr>
          <p:cNvPr id="17" name="Arrow: Up-Down 16">
            <a:extLst>
              <a:ext uri="{FF2B5EF4-FFF2-40B4-BE49-F238E27FC236}">
                <a16:creationId xmlns:a16="http://schemas.microsoft.com/office/drawing/2014/main" id="{140CD67C-4487-4AA3-80C2-138B75B41E70}"/>
              </a:ext>
            </a:extLst>
          </p:cNvPr>
          <p:cNvSpPr/>
          <p:nvPr/>
        </p:nvSpPr>
        <p:spPr>
          <a:xfrm>
            <a:off x="4114800" y="5241437"/>
            <a:ext cx="152400" cy="579437"/>
          </a:xfrm>
          <a:prstGeom prst="upDownArrow">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pic>
        <p:nvPicPr>
          <p:cNvPr id="3" name="Picture 2">
            <a:extLst>
              <a:ext uri="{FF2B5EF4-FFF2-40B4-BE49-F238E27FC236}">
                <a16:creationId xmlns:a16="http://schemas.microsoft.com/office/drawing/2014/main" id="{0C6B245B-9915-4F36-876D-1F943F6B9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32" y="2062191"/>
            <a:ext cx="6243637" cy="3188622"/>
          </a:xfrm>
          <a:prstGeom prst="rect">
            <a:avLst/>
          </a:prstGeom>
        </p:spPr>
      </p:pic>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BEDBACD-3D2D-4FAB-BB72-FFA53AA790A1}"/>
              </a:ext>
            </a:extLst>
          </p:cNvPr>
          <p:cNvSpPr>
            <a:spLocks noGrp="1"/>
          </p:cNvSpPr>
          <p:nvPr>
            <p:ph type="title" idx="4294967295"/>
          </p:nvPr>
        </p:nvSpPr>
        <p:spPr>
          <a:xfrm>
            <a:off x="457200" y="-17463"/>
            <a:ext cx="8382000" cy="908051"/>
          </a:xfrm>
        </p:spPr>
        <p:txBody>
          <a:bodyPr/>
          <a:lstStyle/>
          <a:p>
            <a:pPr eaLnBrk="1" fontAlgn="auto" hangingPunct="1">
              <a:spcAft>
                <a:spcPts val="0"/>
              </a:spcAft>
              <a:defRPr/>
            </a:pPr>
            <a:r>
              <a:rPr lang="en-US" altLang="en-US" sz="3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IN / VERIFY KNOWN RUN DATA</a:t>
            </a:r>
          </a:p>
        </p:txBody>
      </p:sp>
      <p:sp>
        <p:nvSpPr>
          <p:cNvPr id="66564" name="TextBox 4">
            <a:extLst>
              <a:ext uri="{FF2B5EF4-FFF2-40B4-BE49-F238E27FC236}">
                <a16:creationId xmlns:a16="http://schemas.microsoft.com/office/drawing/2014/main" id="{A7626A34-A006-467C-95C1-A6200D38A59B}"/>
              </a:ext>
            </a:extLst>
          </p:cNvPr>
          <p:cNvSpPr txBox="1">
            <a:spLocks noChangeArrowheads="1"/>
          </p:cNvSpPr>
          <p:nvPr/>
        </p:nvSpPr>
        <p:spPr bwMode="auto">
          <a:xfrm>
            <a:off x="4800600" y="1277938"/>
            <a:ext cx="38989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auto" hangingPunct="1">
              <a:spcBef>
                <a:spcPct val="0"/>
              </a:spcBef>
              <a:spcAft>
                <a:spcPts val="0"/>
              </a:spcAft>
              <a:buFontTx/>
              <a:buNone/>
              <a:defRPr/>
            </a:pPr>
            <a:r>
              <a:rPr lang="en-US" altLang="en-US" sz="1800" dirty="0">
                <a:solidFill>
                  <a:srgbClr val="0000FF"/>
                </a:solidFill>
                <a:latin typeface="Arial" panose="020B0604020202020204" pitchFamily="34" charset="0"/>
                <a:cs typeface="Arial" panose="020B0604020202020204" pitchFamily="34" charset="0"/>
              </a:rPr>
              <a:t>“</a:t>
            </a:r>
            <a:r>
              <a:rPr lang="en-US" altLang="en-US" sz="1800" u="sng" dirty="0">
                <a:solidFill>
                  <a:srgbClr val="0000FF"/>
                </a:solidFill>
                <a:latin typeface="Arial" panose="020B0604020202020204" pitchFamily="34" charset="0"/>
                <a:cs typeface="Arial" panose="020B0604020202020204" pitchFamily="34" charset="0"/>
              </a:rPr>
              <a:t>RUN DATA</a:t>
            </a:r>
            <a:r>
              <a:rPr lang="en-US" altLang="en-US" sz="1800" dirty="0">
                <a:solidFill>
                  <a:srgbClr val="0000FF"/>
                </a:solidFill>
                <a:latin typeface="Arial" panose="020B0604020202020204" pitchFamily="34" charset="0"/>
                <a:cs typeface="Arial" panose="020B0604020202020204" pitchFamily="34" charset="0"/>
              </a:rPr>
              <a:t>” is where you key in 1</a:t>
            </a:r>
            <a:r>
              <a:rPr lang="en-US" altLang="en-US" sz="1800" baseline="30000" dirty="0">
                <a:solidFill>
                  <a:srgbClr val="0000FF"/>
                </a:solidFill>
                <a:latin typeface="Arial" panose="020B0604020202020204" pitchFamily="34" charset="0"/>
                <a:cs typeface="Arial" panose="020B0604020202020204" pitchFamily="34" charset="0"/>
              </a:rPr>
              <a:t>st</a:t>
            </a:r>
            <a:r>
              <a:rPr lang="en-US" altLang="en-US" sz="1800" dirty="0">
                <a:solidFill>
                  <a:srgbClr val="0000FF"/>
                </a:solidFill>
                <a:latin typeface="Arial" panose="020B0604020202020204" pitchFamily="34" charset="0"/>
                <a:cs typeface="Arial" panose="020B0604020202020204" pitchFamily="34" charset="0"/>
              </a:rPr>
              <a:t> and/or 2</a:t>
            </a:r>
            <a:r>
              <a:rPr lang="en-US" altLang="en-US" sz="1800" baseline="30000" dirty="0">
                <a:solidFill>
                  <a:srgbClr val="0000FF"/>
                </a:solidFill>
                <a:latin typeface="Arial" panose="020B0604020202020204" pitchFamily="34" charset="0"/>
                <a:cs typeface="Arial" panose="020B0604020202020204" pitchFamily="34" charset="0"/>
              </a:rPr>
              <a:t>nd</a:t>
            </a:r>
            <a:r>
              <a:rPr lang="en-US" altLang="en-US" sz="1800" dirty="0">
                <a:solidFill>
                  <a:srgbClr val="0000FF"/>
                </a:solidFill>
                <a:latin typeface="Arial" panose="020B0604020202020204" pitchFamily="34" charset="0"/>
                <a:cs typeface="Arial" panose="020B0604020202020204" pitchFamily="34" charset="0"/>
              </a:rPr>
              <a:t> Run information as well as Forerunners’ names: </a:t>
            </a:r>
          </a:p>
          <a:p>
            <a:pPr marL="285750" indent="-285750" eaLnBrk="1" fontAlgn="auto" hangingPunct="1">
              <a:spcBef>
                <a:spcPct val="0"/>
              </a:spcBef>
              <a:spcAft>
                <a:spcPts val="0"/>
              </a:spcAft>
              <a:defRPr/>
            </a:pPr>
            <a:r>
              <a:rPr lang="en-US" altLang="en-US" sz="1800" dirty="0">
                <a:solidFill>
                  <a:srgbClr val="0000FF"/>
                </a:solidFill>
                <a:latin typeface="Arial" panose="020B0604020202020204" pitchFamily="34" charset="0"/>
                <a:cs typeface="Arial" panose="020B0604020202020204" pitchFamily="34" charset="0"/>
              </a:rPr>
              <a:t>Key in Last Name, First Name (capitalize first letters) &amp; “TAB” (not “ENTER”).  </a:t>
            </a:r>
            <a:r>
              <a:rPr lang="en-US" altLang="en-US" sz="1800" i="1" dirty="0">
                <a:solidFill>
                  <a:srgbClr val="003399"/>
                </a:solidFill>
                <a:latin typeface="Arial" panose="020B0604020202020204" pitchFamily="34" charset="0"/>
                <a:cs typeface="Arial" panose="020B0604020202020204" pitchFamily="34" charset="0"/>
              </a:rPr>
              <a:t>Forerunners’ membership must be verified on website!</a:t>
            </a:r>
          </a:p>
          <a:p>
            <a:pPr eaLnBrk="1" fontAlgn="auto" hangingPunct="1">
              <a:spcBef>
                <a:spcPts val="600"/>
              </a:spcBef>
              <a:spcAft>
                <a:spcPts val="0"/>
              </a:spcAft>
              <a:buFontTx/>
              <a:buNone/>
              <a:defRPr/>
            </a:pPr>
            <a:r>
              <a:rPr lang="en-US" altLang="en-US" sz="1800" i="1" dirty="0">
                <a:latin typeface="Arial" panose="020B0604020202020204" pitchFamily="34" charset="0"/>
                <a:cs typeface="Arial" panose="020B0604020202020204" pitchFamily="34" charset="0"/>
              </a:rPr>
              <a:t>USA is the default Nation.  </a:t>
            </a:r>
          </a:p>
          <a:p>
            <a:pPr eaLnBrk="1" fontAlgn="auto" hangingPunct="1">
              <a:spcBef>
                <a:spcPts val="600"/>
              </a:spcBef>
              <a:spcAft>
                <a:spcPts val="0"/>
              </a:spcAft>
              <a:buFontTx/>
              <a:buNone/>
              <a:defRPr/>
            </a:pPr>
            <a:r>
              <a:rPr lang="en-US" altLang="en-US" sz="1800" i="1" dirty="0">
                <a:latin typeface="Arial" panose="020B0604020202020204" pitchFamily="34" charset="0"/>
                <a:cs typeface="Arial" panose="020B0604020202020204" pitchFamily="34" charset="0"/>
              </a:rPr>
              <a:t>To enter a different nation: </a:t>
            </a:r>
          </a:p>
          <a:p>
            <a:pPr eaLnBrk="1" fontAlgn="auto" hangingPunct="1">
              <a:spcBef>
                <a:spcPct val="0"/>
              </a:spcBef>
              <a:spcAft>
                <a:spcPts val="0"/>
              </a:spcAft>
              <a:buFontTx/>
              <a:buNone/>
              <a:defRPr/>
            </a:pPr>
            <a:r>
              <a:rPr lang="en-US" altLang="en-US" sz="1800" i="1" dirty="0">
                <a:latin typeface="Arial" panose="020B0604020202020204" pitchFamily="34" charset="0"/>
                <a:cs typeface="Arial" panose="020B0604020202020204" pitchFamily="34" charset="0"/>
              </a:rPr>
              <a:t>Open parenthesis, nation in all caps, close parenthesis, e.g. (CAN) &amp; TAB.  </a:t>
            </a:r>
            <a:r>
              <a:rPr lang="en-US" altLang="en-US" sz="1800" dirty="0">
                <a:latin typeface="Arial" panose="020B0604020202020204" pitchFamily="34" charset="0"/>
                <a:cs typeface="Arial" panose="020B0604020202020204" pitchFamily="34" charset="0"/>
              </a:rPr>
              <a:t> </a:t>
            </a:r>
          </a:p>
          <a:p>
            <a:pPr eaLnBrk="1" fontAlgn="auto" hangingPunct="1">
              <a:spcBef>
                <a:spcPts val="600"/>
              </a:spcBef>
              <a:spcAft>
                <a:spcPts val="0"/>
              </a:spcAft>
              <a:buFontTx/>
              <a:buNone/>
              <a:defRPr/>
            </a:pPr>
            <a:endParaRPr lang="en-US" altLang="en-US" sz="1800" dirty="0">
              <a:latin typeface="Comic Sans MS" pitchFamily="66" charset="0"/>
            </a:endParaRPr>
          </a:p>
        </p:txBody>
      </p:sp>
      <p:sp>
        <p:nvSpPr>
          <p:cNvPr id="74757" name="TextBox 3">
            <a:extLst>
              <a:ext uri="{FF2B5EF4-FFF2-40B4-BE49-F238E27FC236}">
                <a16:creationId xmlns:a16="http://schemas.microsoft.com/office/drawing/2014/main" id="{75280B0B-CEFC-42B0-A0DA-5146213450F5}"/>
              </a:ext>
            </a:extLst>
          </p:cNvPr>
          <p:cNvSpPr txBox="1">
            <a:spLocks noChangeArrowheads="1"/>
          </p:cNvSpPr>
          <p:nvPr/>
        </p:nvSpPr>
        <p:spPr bwMode="auto">
          <a:xfrm>
            <a:off x="482600" y="5478463"/>
            <a:ext cx="419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1600" dirty="0">
                <a:latin typeface="Arial" panose="020B0604020202020204" pitchFamily="34" charset="0"/>
                <a:cs typeface="Arial" panose="020B0604020202020204" pitchFamily="34" charset="0"/>
              </a:rPr>
              <a:t>Refer to Computer Input Information:  </a:t>
            </a:r>
          </a:p>
          <a:p>
            <a:pPr eaLnBrk="1" hangingPunct="1">
              <a:defRPr/>
            </a:pPr>
            <a:r>
              <a:rPr lang="en-US" altLang="en-US" sz="1600" b="1" dirty="0">
                <a:latin typeface="Arial" panose="020B0604020202020204" pitchFamily="34" charset="0"/>
                <a:cs typeface="Arial" panose="020B0604020202020204" pitchFamily="34" charset="0"/>
              </a:rPr>
              <a:t>RA STUDY GUIDE SECTION 1, </a:t>
            </a:r>
            <a:r>
              <a:rPr lang="en-US" altLang="en-US" sz="16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p.21</a:t>
            </a:r>
            <a:endParaRPr lang="en-US" altLang="en-US" sz="16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2949285-CC86-4A49-9B18-989BE6C02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19" y="1116500"/>
            <a:ext cx="4171950" cy="4200526"/>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F72F-8FD9-478A-870F-BAF2150FD25D}"/>
              </a:ext>
            </a:extLst>
          </p:cNvPr>
          <p:cNvSpPr>
            <a:spLocks noGrp="1"/>
          </p:cNvSpPr>
          <p:nvPr>
            <p:ph type="title" idx="4294967295"/>
          </p:nvPr>
        </p:nvSpPr>
        <p:spPr>
          <a:xfrm>
            <a:off x="457200" y="25400"/>
            <a:ext cx="8229600" cy="866775"/>
          </a:xfrm>
        </p:spPr>
        <p:txBody>
          <a:bodyPr/>
          <a:lstStyle/>
          <a:p>
            <a:pPr eaLnBrk="1" fontAlgn="auto" hangingPunct="1">
              <a:spcAft>
                <a:spcPts val="0"/>
              </a:spcAft>
              <a:defRPr/>
            </a:pP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SOFTWARE</a:t>
            </a: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INSTALLATION</a:t>
            </a:r>
          </a:p>
        </p:txBody>
      </p:sp>
      <p:sp>
        <p:nvSpPr>
          <p:cNvPr id="11268" name="TextBox 3">
            <a:extLst>
              <a:ext uri="{FF2B5EF4-FFF2-40B4-BE49-F238E27FC236}">
                <a16:creationId xmlns:a16="http://schemas.microsoft.com/office/drawing/2014/main" id="{76B918FF-CD73-476E-A3D4-980F56BF67BE}"/>
              </a:ext>
            </a:extLst>
          </p:cNvPr>
          <p:cNvSpPr txBox="1">
            <a:spLocks noChangeArrowheads="1"/>
          </p:cNvSpPr>
          <p:nvPr/>
        </p:nvSpPr>
        <p:spPr bwMode="auto">
          <a:xfrm>
            <a:off x="3200400" y="1073150"/>
            <a:ext cx="586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17375E"/>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17375E"/>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17375E"/>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dirty="0">
                <a:solidFill>
                  <a:schemeClr val="tx1"/>
                </a:solidFill>
              </a:rPr>
              <a:t>Depending on your storage location for downloaded files, you will find an executable file in a similar format.  </a:t>
            </a:r>
          </a:p>
          <a:p>
            <a:pPr eaLnBrk="1" hangingPunct="1">
              <a:spcBef>
                <a:spcPct val="0"/>
              </a:spcBef>
              <a:buFontTx/>
              <a:buNone/>
              <a:defRPr/>
            </a:pPr>
            <a:r>
              <a:rPr lang="en-US" altLang="en-US" sz="1800" b="1" dirty="0">
                <a:solidFill>
                  <a:srgbClr val="0070C0"/>
                </a:solidFill>
                <a:effectLst>
                  <a:outerShdw blurRad="38100" dist="38100" dir="2700000" algn="tl">
                    <a:srgbClr val="000000">
                      <a:alpha val="43137"/>
                    </a:srgbClr>
                  </a:outerShdw>
                </a:effectLst>
              </a:rPr>
              <a:t>Click to begin installation</a:t>
            </a:r>
            <a:r>
              <a:rPr lang="en-US" altLang="en-US" sz="1800" b="1" dirty="0">
                <a:solidFill>
                  <a:srgbClr val="0070C0"/>
                </a:solidFill>
              </a:rPr>
              <a:t>.</a:t>
            </a:r>
          </a:p>
        </p:txBody>
      </p:sp>
      <p:sp>
        <p:nvSpPr>
          <p:cNvPr id="7" name="Left Brace 6">
            <a:extLst>
              <a:ext uri="{FF2B5EF4-FFF2-40B4-BE49-F238E27FC236}">
                <a16:creationId xmlns:a16="http://schemas.microsoft.com/office/drawing/2014/main" id="{96C027FF-7FEC-430C-8BCC-685A78795213}"/>
              </a:ext>
            </a:extLst>
          </p:cNvPr>
          <p:cNvSpPr/>
          <p:nvPr/>
        </p:nvSpPr>
        <p:spPr>
          <a:xfrm>
            <a:off x="2714625" y="1068388"/>
            <a:ext cx="503238"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b="1" dirty="0"/>
          </a:p>
        </p:txBody>
      </p:sp>
      <p:sp>
        <p:nvSpPr>
          <p:cNvPr id="3" name="TextBox 7">
            <a:extLst>
              <a:ext uri="{FF2B5EF4-FFF2-40B4-BE49-F238E27FC236}">
                <a16:creationId xmlns:a16="http://schemas.microsoft.com/office/drawing/2014/main" id="{DB00CA38-2EBB-4DF8-9851-6B97F2A42023}"/>
              </a:ext>
            </a:extLst>
          </p:cNvPr>
          <p:cNvSpPr txBox="1">
            <a:spLocks noChangeArrowheads="1"/>
          </p:cNvSpPr>
          <p:nvPr/>
        </p:nvSpPr>
        <p:spPr bwMode="auto">
          <a:xfrm>
            <a:off x="219075" y="6019800"/>
            <a:ext cx="8156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17375E"/>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17375E"/>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17375E"/>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rgbClr val="17375E"/>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3200" b="1" dirty="0">
                <a:solidFill>
                  <a:srgbClr val="0070C0"/>
                </a:solidFill>
              </a:rPr>
              <a:t>Select “</a:t>
            </a:r>
            <a:r>
              <a:rPr lang="en-US" altLang="en-US" sz="3200" b="1" dirty="0">
                <a:solidFill>
                  <a:srgbClr val="0070C0"/>
                </a:solidFill>
                <a:effectLst>
                  <a:outerShdw blurRad="38100" dist="38100" dir="2700000" algn="tl">
                    <a:srgbClr val="000000">
                      <a:alpha val="43137"/>
                    </a:srgbClr>
                  </a:outerShdw>
                </a:effectLst>
              </a:rPr>
              <a:t>Next</a:t>
            </a:r>
            <a:r>
              <a:rPr lang="en-US" altLang="en-US" sz="3200" b="1" dirty="0">
                <a:solidFill>
                  <a:srgbClr val="0070C0"/>
                </a:solidFill>
              </a:rPr>
              <a:t>” &amp; Begin Installation</a:t>
            </a:r>
          </a:p>
        </p:txBody>
      </p:sp>
      <p:sp>
        <p:nvSpPr>
          <p:cNvPr id="8" name="Arrow: Left-Right 7">
            <a:extLst>
              <a:ext uri="{FF2B5EF4-FFF2-40B4-BE49-F238E27FC236}">
                <a16:creationId xmlns:a16="http://schemas.microsoft.com/office/drawing/2014/main" id="{A1E67E6A-2F85-48A2-894F-C00FDD1DD57D}"/>
              </a:ext>
            </a:extLst>
          </p:cNvPr>
          <p:cNvSpPr/>
          <p:nvPr/>
        </p:nvSpPr>
        <p:spPr>
          <a:xfrm rot="5400000">
            <a:off x="3777456" y="5404644"/>
            <a:ext cx="796925" cy="242888"/>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5370" name="Picture 8" descr="Screen Clipping">
            <a:extLst>
              <a:ext uri="{FF2B5EF4-FFF2-40B4-BE49-F238E27FC236}">
                <a16:creationId xmlns:a16="http://schemas.microsoft.com/office/drawing/2014/main" id="{BFCF6F96-31CE-4D21-A311-679D51DDF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925" y="2147888"/>
            <a:ext cx="5995988"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5B5EC1D-0314-4F50-9A46-F7FF9ABF5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890479"/>
            <a:ext cx="1995849" cy="1092309"/>
          </a:xfrm>
          <a:prstGeom prst="rect">
            <a:avLst/>
          </a:prstGeom>
        </p:spPr>
      </p:pic>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3AC79CC4-E25F-4F65-B3C3-B7879674D76F}"/>
              </a:ext>
            </a:extLst>
          </p:cNvPr>
          <p:cNvSpPr>
            <a:spLocks noGrp="1"/>
          </p:cNvSpPr>
          <p:nvPr>
            <p:ph type="title" idx="4294967295"/>
          </p:nvPr>
        </p:nvSpPr>
        <p:spPr>
          <a:xfrm>
            <a:off x="428625" y="73025"/>
            <a:ext cx="8229600" cy="858838"/>
          </a:xfrm>
        </p:spPr>
        <p:txBody>
          <a:bodyPr/>
          <a:lstStyle/>
          <a:p>
            <a:pPr eaLnBrk="1" hangingPunct="1">
              <a:defRPr/>
            </a:pPr>
            <a:r>
              <a:rPr lang="en-US" alt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SET INTERMEDIATES &amp; SPEED TRAPS</a:t>
            </a:r>
          </a:p>
        </p:txBody>
      </p:sp>
      <p:sp>
        <p:nvSpPr>
          <p:cNvPr id="78851" name="TextBox 4">
            <a:extLst>
              <a:ext uri="{FF2B5EF4-FFF2-40B4-BE49-F238E27FC236}">
                <a16:creationId xmlns:a16="http://schemas.microsoft.com/office/drawing/2014/main" id="{02084656-165C-4732-9B6D-68C50E485299}"/>
              </a:ext>
            </a:extLst>
          </p:cNvPr>
          <p:cNvSpPr txBox="1">
            <a:spLocks noChangeArrowheads="1"/>
          </p:cNvSpPr>
          <p:nvPr/>
        </p:nvSpPr>
        <p:spPr bwMode="auto">
          <a:xfrm>
            <a:off x="565150" y="5721350"/>
            <a:ext cx="793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solidFill>
                  <a:srgbClr val="0000FF"/>
                </a:solidFill>
                <a:latin typeface="Arial" panose="020B0604020202020204" pitchFamily="34" charset="0"/>
                <a:cs typeface="Arial" panose="020B0604020202020204" pitchFamily="34" charset="0"/>
              </a:rPr>
              <a:t>Verify this data with timing personnel.  If they have the actual race file, they may wish to take responsibility for documenting this information.</a:t>
            </a:r>
          </a:p>
        </p:txBody>
      </p:sp>
      <p:sp>
        <p:nvSpPr>
          <p:cNvPr id="78852" name="TextBox 9">
            <a:extLst>
              <a:ext uri="{FF2B5EF4-FFF2-40B4-BE49-F238E27FC236}">
                <a16:creationId xmlns:a16="http://schemas.microsoft.com/office/drawing/2014/main" id="{B170AD86-1A4A-45F5-B63F-0820420290CD}"/>
              </a:ext>
            </a:extLst>
          </p:cNvPr>
          <p:cNvSpPr txBox="1">
            <a:spLocks noChangeArrowheads="1"/>
          </p:cNvSpPr>
          <p:nvPr/>
        </p:nvSpPr>
        <p:spPr bwMode="auto">
          <a:xfrm>
            <a:off x="457200" y="3700463"/>
            <a:ext cx="26606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3399"/>
                </a:solidFill>
                <a:latin typeface="Arial" panose="020B0604020202020204" pitchFamily="34" charset="0"/>
                <a:cs typeface="Arial" panose="020B0604020202020204" pitchFamily="34" charset="0"/>
              </a:rPr>
              <a:t>This information is critical for DH TRA, DH, SG &amp; GS!</a:t>
            </a:r>
          </a:p>
        </p:txBody>
      </p:sp>
      <p:sp>
        <p:nvSpPr>
          <p:cNvPr id="78855" name="TextBox 5">
            <a:extLst>
              <a:ext uri="{FF2B5EF4-FFF2-40B4-BE49-F238E27FC236}">
                <a16:creationId xmlns:a16="http://schemas.microsoft.com/office/drawing/2014/main" id="{D61FD012-6FFA-47C1-977D-B65C771F8EA9}"/>
              </a:ext>
            </a:extLst>
          </p:cNvPr>
          <p:cNvSpPr txBox="1">
            <a:spLocks noChangeArrowheads="1"/>
          </p:cNvSpPr>
          <p:nvPr/>
        </p:nvSpPr>
        <p:spPr bwMode="auto">
          <a:xfrm>
            <a:off x="520700" y="1544638"/>
            <a:ext cx="2432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solidFill>
                  <a:srgbClr val="0000FF"/>
                </a:solidFill>
                <a:latin typeface="Arial" panose="020B0604020202020204" pitchFamily="34" charset="0"/>
                <a:cs typeface="Arial" panose="020B0604020202020204" pitchFamily="34" charset="0"/>
              </a:rPr>
              <a:t>Use drop down menu to select number of </a:t>
            </a:r>
            <a:r>
              <a:rPr lang="en-US" altLang="en-US" u="sng" dirty="0">
                <a:solidFill>
                  <a:srgbClr val="0000FF"/>
                </a:solidFill>
                <a:latin typeface="Arial" panose="020B0604020202020204" pitchFamily="34" charset="0"/>
                <a:cs typeface="Arial" panose="020B0604020202020204" pitchFamily="34" charset="0"/>
              </a:rPr>
              <a:t>Intermediates</a:t>
            </a:r>
            <a:r>
              <a:rPr lang="en-US" altLang="en-US" dirty="0">
                <a:solidFill>
                  <a:srgbClr val="0000FF"/>
                </a:solidFill>
                <a:latin typeface="Arial" panose="020B0604020202020204" pitchFamily="34" charset="0"/>
                <a:cs typeface="Arial" panose="020B0604020202020204" pitchFamily="34" charset="0"/>
              </a:rPr>
              <a:t> and </a:t>
            </a:r>
            <a:r>
              <a:rPr lang="en-US" altLang="en-US" u="sng" dirty="0">
                <a:solidFill>
                  <a:srgbClr val="0000FF"/>
                </a:solidFill>
                <a:latin typeface="Arial" panose="020B0604020202020204" pitchFamily="34" charset="0"/>
                <a:cs typeface="Arial" panose="020B0604020202020204" pitchFamily="34" charset="0"/>
              </a:rPr>
              <a:t>Speed Traps</a:t>
            </a:r>
          </a:p>
        </p:txBody>
      </p:sp>
      <p:pic>
        <p:nvPicPr>
          <p:cNvPr id="3" name="Picture 2">
            <a:extLst>
              <a:ext uri="{FF2B5EF4-FFF2-40B4-BE49-F238E27FC236}">
                <a16:creationId xmlns:a16="http://schemas.microsoft.com/office/drawing/2014/main" id="{26B1BEE4-7B24-4F39-985C-5525A7E8B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127" y="1017464"/>
            <a:ext cx="5232423" cy="4316413"/>
          </a:xfrm>
          <a:prstGeom prst="rect">
            <a:avLst/>
          </a:prstGeom>
        </p:spPr>
      </p:pic>
      <p:pic>
        <p:nvPicPr>
          <p:cNvPr id="78853" name="Picture 2" descr="Screen Clipping">
            <a:extLst>
              <a:ext uri="{FF2B5EF4-FFF2-40B4-BE49-F238E27FC236}">
                <a16:creationId xmlns:a16="http://schemas.microsoft.com/office/drawing/2014/main" id="{D223D117-5B81-4A52-8192-3AF66B7081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4377" y="1556667"/>
            <a:ext cx="266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4" descr="Screen Clipping">
            <a:extLst>
              <a:ext uri="{FF2B5EF4-FFF2-40B4-BE49-F238E27FC236}">
                <a16:creationId xmlns:a16="http://schemas.microsoft.com/office/drawing/2014/main" id="{FA261102-5BE0-42FE-A561-A55A4DC79F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8027" y="2752969"/>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26C0964E-C3E9-4A1A-981A-B6F265F93C7D}"/>
              </a:ext>
            </a:extLst>
          </p:cNvPr>
          <p:cNvCxnSpPr/>
          <p:nvPr/>
        </p:nvCxnSpPr>
        <p:spPr>
          <a:xfrm flipV="1">
            <a:off x="2632075" y="1660525"/>
            <a:ext cx="2473325" cy="6477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371AFB5-5193-44D1-A36D-5C426BD5C959}"/>
              </a:ext>
            </a:extLst>
          </p:cNvPr>
          <p:cNvCxnSpPr/>
          <p:nvPr/>
        </p:nvCxnSpPr>
        <p:spPr>
          <a:xfrm>
            <a:off x="2209800" y="2600325"/>
            <a:ext cx="2819400" cy="2317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6EE22EAF-D616-41F9-BC17-435065ACC569}"/>
              </a:ext>
            </a:extLst>
          </p:cNvPr>
          <p:cNvSpPr>
            <a:spLocks noGrp="1"/>
          </p:cNvSpPr>
          <p:nvPr>
            <p:ph type="title" idx="4294967295"/>
          </p:nvPr>
        </p:nvSpPr>
        <p:spPr>
          <a:xfrm>
            <a:off x="304800" y="76200"/>
            <a:ext cx="8534400" cy="609600"/>
          </a:xfrm>
        </p:spPr>
        <p:txBody>
          <a:bodyPr/>
          <a:lstStyle/>
          <a:p>
            <a:pPr eaLnBrk="1" hangingPunct="1">
              <a:defRPr/>
            </a:pPr>
            <a:r>
              <a:rPr lang="en-US" alt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VERIFY DATA &amp; REGISTER RACE WITH U.S. LIVE-TIMING</a:t>
            </a:r>
          </a:p>
        </p:txBody>
      </p:sp>
      <p:sp>
        <p:nvSpPr>
          <p:cNvPr id="79875" name="TextBox 4">
            <a:extLst>
              <a:ext uri="{FF2B5EF4-FFF2-40B4-BE49-F238E27FC236}">
                <a16:creationId xmlns:a16="http://schemas.microsoft.com/office/drawing/2014/main" id="{C0E438AB-ECED-43D2-BCF8-42CB84FC999F}"/>
              </a:ext>
            </a:extLst>
          </p:cNvPr>
          <p:cNvSpPr txBox="1">
            <a:spLocks noChangeArrowheads="1"/>
          </p:cNvSpPr>
          <p:nvPr/>
        </p:nvSpPr>
        <p:spPr bwMode="auto">
          <a:xfrm>
            <a:off x="457200" y="5620999"/>
            <a:ext cx="8534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u="sng" dirty="0">
                <a:latin typeface="Arial" panose="020B0604020202020204" pitchFamily="34" charset="0"/>
                <a:cs typeface="Arial" panose="020B0604020202020204" pitchFamily="34" charset="0"/>
              </a:rPr>
              <a:t>Great tool</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If timing building does not have internet access, the RA can upload times at the end of each run.  Event/area logos can either be selected from available list or uploaded for your selection.</a:t>
            </a:r>
          </a:p>
        </p:txBody>
      </p:sp>
      <p:sp>
        <p:nvSpPr>
          <p:cNvPr id="2" name="TextBox 1">
            <a:extLst>
              <a:ext uri="{FF2B5EF4-FFF2-40B4-BE49-F238E27FC236}">
                <a16:creationId xmlns:a16="http://schemas.microsoft.com/office/drawing/2014/main" id="{F165B560-6CF7-4047-B5FC-7A4CDA579A63}"/>
              </a:ext>
            </a:extLst>
          </p:cNvPr>
          <p:cNvSpPr txBox="1"/>
          <p:nvPr/>
        </p:nvSpPr>
        <p:spPr>
          <a:xfrm>
            <a:off x="3505200" y="723682"/>
            <a:ext cx="4495800" cy="646331"/>
          </a:xfrm>
          <a:prstGeom prst="rect">
            <a:avLst/>
          </a:prstGeom>
          <a:noFill/>
          <a:ln>
            <a:solidFill>
              <a:schemeClr val="bg2"/>
            </a:solidFill>
          </a:ln>
        </p:spPr>
        <p:txBody>
          <a:bodyPr wrap="square" rtlCol="0" anchor="ctr" anchorCtr="1">
            <a:spAutoFit/>
          </a:bodyPr>
          <a:lstStyle/>
          <a:p>
            <a:r>
              <a:rPr lang="en-US" b="1" dirty="0">
                <a:latin typeface="Arial" panose="020B0604020202020204" pitchFamily="34" charset="0"/>
                <a:cs typeface="Arial" panose="020B0604020202020204" pitchFamily="34" charset="0"/>
              </a:rPr>
              <a:t>Go to these sites to verify accuracy of  uploaded data/reports</a:t>
            </a:r>
          </a:p>
        </p:txBody>
      </p:sp>
      <p:sp>
        <p:nvSpPr>
          <p:cNvPr id="5" name="TextBox 4">
            <a:extLst>
              <a:ext uri="{FF2B5EF4-FFF2-40B4-BE49-F238E27FC236}">
                <a16:creationId xmlns:a16="http://schemas.microsoft.com/office/drawing/2014/main" id="{B24C6037-5501-4B42-84A5-7FA479A1B3D6}"/>
              </a:ext>
            </a:extLst>
          </p:cNvPr>
          <p:cNvSpPr txBox="1"/>
          <p:nvPr/>
        </p:nvSpPr>
        <p:spPr>
          <a:xfrm>
            <a:off x="7094537" y="1645613"/>
            <a:ext cx="1676400" cy="1754326"/>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Follow directions to load event &amp; resort logos already posted</a:t>
            </a:r>
          </a:p>
        </p:txBody>
      </p:sp>
      <p:sp>
        <p:nvSpPr>
          <p:cNvPr id="16" name="TextBox 15">
            <a:extLst>
              <a:ext uri="{FF2B5EF4-FFF2-40B4-BE49-F238E27FC236}">
                <a16:creationId xmlns:a16="http://schemas.microsoft.com/office/drawing/2014/main" id="{108283B2-66DC-491A-B336-D335896681C9}"/>
              </a:ext>
            </a:extLst>
          </p:cNvPr>
          <p:cNvSpPr txBox="1"/>
          <p:nvPr/>
        </p:nvSpPr>
        <p:spPr>
          <a:xfrm>
            <a:off x="7094537" y="3436915"/>
            <a:ext cx="1676400" cy="1477328"/>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Follow directions to load event &amp; resort logos not posted</a:t>
            </a:r>
          </a:p>
        </p:txBody>
      </p:sp>
      <p:pic>
        <p:nvPicPr>
          <p:cNvPr id="6" name="Picture 5">
            <a:extLst>
              <a:ext uri="{FF2B5EF4-FFF2-40B4-BE49-F238E27FC236}">
                <a16:creationId xmlns:a16="http://schemas.microsoft.com/office/drawing/2014/main" id="{62C192A6-22EA-40CA-B033-06994C07B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80489"/>
            <a:ext cx="6289490" cy="4174098"/>
          </a:xfrm>
          <a:prstGeom prst="rect">
            <a:avLst/>
          </a:prstGeom>
        </p:spPr>
      </p:pic>
      <p:cxnSp>
        <p:nvCxnSpPr>
          <p:cNvPr id="10" name="Straight Arrow Connector 9">
            <a:extLst>
              <a:ext uri="{FF2B5EF4-FFF2-40B4-BE49-F238E27FC236}">
                <a16:creationId xmlns:a16="http://schemas.microsoft.com/office/drawing/2014/main" id="{9E787400-D780-4086-BA2D-474763C77841}"/>
              </a:ext>
            </a:extLst>
          </p:cNvPr>
          <p:cNvCxnSpPr>
            <a:cxnSpLocks/>
          </p:cNvCxnSpPr>
          <p:nvPr/>
        </p:nvCxnSpPr>
        <p:spPr>
          <a:xfrm flipH="1">
            <a:off x="6400800" y="3200400"/>
            <a:ext cx="76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8C4BF30-3E58-47C8-949C-36362895613C}"/>
              </a:ext>
            </a:extLst>
          </p:cNvPr>
          <p:cNvCxnSpPr>
            <a:cxnSpLocks/>
          </p:cNvCxnSpPr>
          <p:nvPr/>
        </p:nvCxnSpPr>
        <p:spPr>
          <a:xfrm flipH="1" flipV="1">
            <a:off x="5486400" y="3436915"/>
            <a:ext cx="1752600" cy="92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Right Brace 3">
            <a:extLst>
              <a:ext uri="{FF2B5EF4-FFF2-40B4-BE49-F238E27FC236}">
                <a16:creationId xmlns:a16="http://schemas.microsoft.com/office/drawing/2014/main" id="{55CA4752-C700-4021-BDBE-C05F681D9754}"/>
              </a:ext>
            </a:extLst>
          </p:cNvPr>
          <p:cNvSpPr/>
          <p:nvPr/>
        </p:nvSpPr>
        <p:spPr>
          <a:xfrm rot="16200000">
            <a:off x="4583038" y="1213789"/>
            <a:ext cx="282724" cy="533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2000" b="1"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7D9AF6C6-9A75-4F98-B047-53F3F5847760}"/>
              </a:ext>
            </a:extLst>
          </p:cNvPr>
          <p:cNvSpPr>
            <a:spLocks noGrp="1"/>
          </p:cNvSpPr>
          <p:nvPr>
            <p:ph type="title" idx="4294967295"/>
          </p:nvPr>
        </p:nvSpPr>
        <p:spPr>
          <a:xfrm>
            <a:off x="363538" y="117475"/>
            <a:ext cx="7924800" cy="812800"/>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 PRINT OR SAVE A REPORT</a:t>
            </a:r>
          </a:p>
        </p:txBody>
      </p:sp>
      <p:sp>
        <p:nvSpPr>
          <p:cNvPr id="80899" name="TextBox 4">
            <a:extLst>
              <a:ext uri="{FF2B5EF4-FFF2-40B4-BE49-F238E27FC236}">
                <a16:creationId xmlns:a16="http://schemas.microsoft.com/office/drawing/2014/main" id="{201186A1-EE74-40C3-94D8-C57B6C07AEB9}"/>
              </a:ext>
            </a:extLst>
          </p:cNvPr>
          <p:cNvSpPr txBox="1">
            <a:spLocks noChangeArrowheads="1"/>
          </p:cNvSpPr>
          <p:nvPr/>
        </p:nvSpPr>
        <p:spPr bwMode="auto">
          <a:xfrm>
            <a:off x="533400" y="6092825"/>
            <a:ext cx="6354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00FF"/>
                </a:solidFill>
                <a:latin typeface="Arial" panose="020B0604020202020204" pitchFamily="34" charset="0"/>
                <a:cs typeface="Arial" panose="020B0604020202020204" pitchFamily="34" charset="0"/>
              </a:rPr>
              <a:t>Option to print with graphics selected  </a:t>
            </a:r>
          </a:p>
        </p:txBody>
      </p:sp>
      <p:sp>
        <p:nvSpPr>
          <p:cNvPr id="80900" name="TextBox 6">
            <a:extLst>
              <a:ext uri="{FF2B5EF4-FFF2-40B4-BE49-F238E27FC236}">
                <a16:creationId xmlns:a16="http://schemas.microsoft.com/office/drawing/2014/main" id="{D0B4491D-2F4C-4FF7-BC24-F6C83332F376}"/>
              </a:ext>
            </a:extLst>
          </p:cNvPr>
          <p:cNvSpPr txBox="1">
            <a:spLocks noChangeArrowheads="1"/>
          </p:cNvSpPr>
          <p:nvPr/>
        </p:nvSpPr>
        <p:spPr bwMode="auto">
          <a:xfrm>
            <a:off x="6132513" y="1098550"/>
            <a:ext cx="2876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Tx/>
              <a:buAutoNum type="arabicParenR"/>
            </a:pPr>
            <a:r>
              <a:rPr lang="en-US" altLang="en-US" sz="1600" b="1" dirty="0">
                <a:solidFill>
                  <a:srgbClr val="0000FF"/>
                </a:solidFill>
                <a:latin typeface="Arial" panose="020B0604020202020204" pitchFamily="34" charset="0"/>
                <a:cs typeface="Arial" panose="020B0604020202020204" pitchFamily="34" charset="0"/>
              </a:rPr>
              <a:t>Select “REPORT”</a:t>
            </a:r>
          </a:p>
          <a:p>
            <a:pPr eaLnBrk="1" hangingPunct="1">
              <a:buFontTx/>
              <a:buAutoNum type="arabicParenR"/>
            </a:pPr>
            <a:r>
              <a:rPr lang="en-US" altLang="en-US" sz="1600" b="1" dirty="0">
                <a:solidFill>
                  <a:srgbClr val="0000FF"/>
                </a:solidFill>
                <a:latin typeface="Arial" panose="020B0604020202020204" pitchFamily="34" charset="0"/>
                <a:cs typeface="Arial" panose="020B0604020202020204" pitchFamily="34" charset="0"/>
              </a:rPr>
              <a:t>Select type of Report</a:t>
            </a:r>
          </a:p>
        </p:txBody>
      </p:sp>
      <p:sp>
        <p:nvSpPr>
          <p:cNvPr id="8" name="Arrow: Up-Down 7">
            <a:extLst>
              <a:ext uri="{FF2B5EF4-FFF2-40B4-BE49-F238E27FC236}">
                <a16:creationId xmlns:a16="http://schemas.microsoft.com/office/drawing/2014/main" id="{1B1253FE-73E8-469E-916E-F630514E8189}"/>
              </a:ext>
            </a:extLst>
          </p:cNvPr>
          <p:cNvSpPr/>
          <p:nvPr/>
        </p:nvSpPr>
        <p:spPr>
          <a:xfrm>
            <a:off x="7315200" y="1671638"/>
            <a:ext cx="122238" cy="401637"/>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80908" name="Picture 8" descr="Screen Clipping">
            <a:extLst>
              <a:ext uri="{FF2B5EF4-FFF2-40B4-BE49-F238E27FC236}">
                <a16:creationId xmlns:a16="http://schemas.microsoft.com/office/drawing/2014/main" id="{2CC26999-3871-4CBF-9A26-819C49947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558" y="2073275"/>
            <a:ext cx="178276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2" name="TextBox 20">
            <a:extLst>
              <a:ext uri="{FF2B5EF4-FFF2-40B4-BE49-F238E27FC236}">
                <a16:creationId xmlns:a16="http://schemas.microsoft.com/office/drawing/2014/main" id="{D7036DBA-8858-48C9-88CB-0A8C49CB7831}"/>
              </a:ext>
            </a:extLst>
          </p:cNvPr>
          <p:cNvSpPr txBox="1">
            <a:spLocks noChangeArrowheads="1"/>
          </p:cNvSpPr>
          <p:nvPr/>
        </p:nvSpPr>
        <p:spPr bwMode="auto">
          <a:xfrm>
            <a:off x="5146675" y="5318125"/>
            <a:ext cx="3827463" cy="6477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00FF"/>
                </a:solidFill>
                <a:latin typeface="Arial" panose="020B0604020202020204" pitchFamily="34" charset="0"/>
                <a:cs typeface="Arial" panose="020B0604020202020204" pitchFamily="34" charset="0"/>
              </a:rPr>
              <a:t>Report will automatically upload to live-timing</a:t>
            </a:r>
          </a:p>
        </p:txBody>
      </p:sp>
      <p:pic>
        <p:nvPicPr>
          <p:cNvPr id="3" name="Picture 2">
            <a:extLst>
              <a:ext uri="{FF2B5EF4-FFF2-40B4-BE49-F238E27FC236}">
                <a16:creationId xmlns:a16="http://schemas.microsoft.com/office/drawing/2014/main" id="{7208811B-77C0-41CA-BC45-A0388627A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9" y="854991"/>
            <a:ext cx="5464175" cy="4410075"/>
          </a:xfrm>
          <a:prstGeom prst="rect">
            <a:avLst/>
          </a:prstGeom>
        </p:spPr>
      </p:pic>
      <p:sp>
        <p:nvSpPr>
          <p:cNvPr id="7" name="Arrow: Left-Right 6">
            <a:extLst>
              <a:ext uri="{FF2B5EF4-FFF2-40B4-BE49-F238E27FC236}">
                <a16:creationId xmlns:a16="http://schemas.microsoft.com/office/drawing/2014/main" id="{788E746A-2BA7-4BC2-8545-19A9F05E21FE}"/>
              </a:ext>
            </a:extLst>
          </p:cNvPr>
          <p:cNvSpPr/>
          <p:nvPr/>
        </p:nvSpPr>
        <p:spPr>
          <a:xfrm>
            <a:off x="3900488" y="1311275"/>
            <a:ext cx="2246312" cy="111125"/>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4">
            <a:extLst>
              <a:ext uri="{FF2B5EF4-FFF2-40B4-BE49-F238E27FC236}">
                <a16:creationId xmlns:a16="http://schemas.microsoft.com/office/drawing/2014/main" id="{50711909-2095-47A8-95BF-F890D6AE6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48" y="2717129"/>
            <a:ext cx="4302125" cy="2898775"/>
          </a:xfrm>
          <a:prstGeom prst="rect">
            <a:avLst/>
          </a:prstGeom>
        </p:spPr>
      </p:pic>
      <p:pic>
        <p:nvPicPr>
          <p:cNvPr id="9" name="Picture 8">
            <a:extLst>
              <a:ext uri="{FF2B5EF4-FFF2-40B4-BE49-F238E27FC236}">
                <a16:creationId xmlns:a16="http://schemas.microsoft.com/office/drawing/2014/main" id="{B628EB71-030F-40C6-9087-56EB0EA0D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0903" y="2501900"/>
            <a:ext cx="4962874" cy="1680200"/>
          </a:xfrm>
          <a:prstGeom prst="rect">
            <a:avLst/>
          </a:prstGeom>
        </p:spPr>
      </p:pic>
      <p:sp>
        <p:nvSpPr>
          <p:cNvPr id="20" name="Arrow: Up-Down 19">
            <a:extLst>
              <a:ext uri="{FF2B5EF4-FFF2-40B4-BE49-F238E27FC236}">
                <a16:creationId xmlns:a16="http://schemas.microsoft.com/office/drawing/2014/main" id="{F88A6B33-5D29-4717-8AE8-867E05073FC7}"/>
              </a:ext>
            </a:extLst>
          </p:cNvPr>
          <p:cNvSpPr/>
          <p:nvPr/>
        </p:nvSpPr>
        <p:spPr>
          <a:xfrm>
            <a:off x="4267200" y="2717129"/>
            <a:ext cx="228600" cy="3502697"/>
          </a:xfrm>
          <a:prstGeom prst="upDownArrow">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
        <p:nvSpPr>
          <p:cNvPr id="24" name="Arrow: Left-Right 23">
            <a:extLst>
              <a:ext uri="{FF2B5EF4-FFF2-40B4-BE49-F238E27FC236}">
                <a16:creationId xmlns:a16="http://schemas.microsoft.com/office/drawing/2014/main" id="{7C393F90-B874-49DB-8374-71BDF6DC0494}"/>
              </a:ext>
            </a:extLst>
          </p:cNvPr>
          <p:cNvSpPr/>
          <p:nvPr/>
        </p:nvSpPr>
        <p:spPr>
          <a:xfrm rot="334473">
            <a:off x="1871765" y="5234371"/>
            <a:ext cx="3286684" cy="82392"/>
          </a:xfrm>
          <a:prstGeom prst="leftRightArrow">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9BB1BEF7-3634-4DDC-A76E-023C9992B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96863"/>
            <a:ext cx="5257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3">
            <a:extLst>
              <a:ext uri="{FF2B5EF4-FFF2-40B4-BE49-F238E27FC236}">
                <a16:creationId xmlns:a16="http://schemas.microsoft.com/office/drawing/2014/main" id="{D62A79F1-6988-4252-ACF5-54D7D275D074}"/>
              </a:ext>
            </a:extLst>
          </p:cNvPr>
          <p:cNvSpPr txBox="1">
            <a:spLocks noChangeArrowheads="1"/>
          </p:cNvSpPr>
          <p:nvPr/>
        </p:nvSpPr>
        <p:spPr bwMode="auto">
          <a:xfrm>
            <a:off x="152400" y="2120900"/>
            <a:ext cx="2971800" cy="1016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b="1" dirty="0">
                <a:solidFill>
                  <a:srgbClr val="003399"/>
                </a:solidFill>
                <a:latin typeface="Arial" panose="020B0604020202020204" pitchFamily="34" charset="0"/>
                <a:cs typeface="Arial" panose="020B0604020202020204" pitchFamily="34" charset="0"/>
              </a:rPr>
              <a:t>First Run Start List with graphics/zebra striping</a:t>
            </a:r>
          </a:p>
        </p:txBody>
      </p:sp>
      <p:sp>
        <p:nvSpPr>
          <p:cNvPr id="81924" name="TextBox 4">
            <a:extLst>
              <a:ext uri="{FF2B5EF4-FFF2-40B4-BE49-F238E27FC236}">
                <a16:creationId xmlns:a16="http://schemas.microsoft.com/office/drawing/2014/main" id="{FAF0F449-BA59-4BC3-B18B-92F93E106579}"/>
              </a:ext>
            </a:extLst>
          </p:cNvPr>
          <p:cNvSpPr txBox="1">
            <a:spLocks noChangeArrowheads="1"/>
          </p:cNvSpPr>
          <p:nvPr/>
        </p:nvSpPr>
        <p:spPr bwMode="auto">
          <a:xfrm>
            <a:off x="152400" y="688975"/>
            <a:ext cx="2743200" cy="4016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b="1" dirty="0">
                <a:latin typeface="Arial" panose="020B0604020202020204" pitchFamily="34" charset="0"/>
                <a:cs typeface="Arial" panose="020B0604020202020204" pitchFamily="34" charset="0"/>
              </a:rPr>
              <a:t>TOP GRAPHIC</a:t>
            </a:r>
          </a:p>
        </p:txBody>
      </p:sp>
      <p:sp>
        <p:nvSpPr>
          <p:cNvPr id="81925" name="TextBox 5">
            <a:extLst>
              <a:ext uri="{FF2B5EF4-FFF2-40B4-BE49-F238E27FC236}">
                <a16:creationId xmlns:a16="http://schemas.microsoft.com/office/drawing/2014/main" id="{C676351B-82E2-42DD-80F0-79E11BA02A64}"/>
              </a:ext>
            </a:extLst>
          </p:cNvPr>
          <p:cNvSpPr txBox="1">
            <a:spLocks noChangeArrowheads="1"/>
          </p:cNvSpPr>
          <p:nvPr/>
        </p:nvSpPr>
        <p:spPr bwMode="auto">
          <a:xfrm>
            <a:off x="2438400" y="6292850"/>
            <a:ext cx="6553200" cy="3683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t>BOTTOM CENTER GRAPHIC        BOTTOM RIGHT GRAPHIC</a:t>
            </a:r>
          </a:p>
        </p:txBody>
      </p:sp>
      <p:sp>
        <p:nvSpPr>
          <p:cNvPr id="7" name="Arrow: Left-Right 6">
            <a:extLst>
              <a:ext uri="{FF2B5EF4-FFF2-40B4-BE49-F238E27FC236}">
                <a16:creationId xmlns:a16="http://schemas.microsoft.com/office/drawing/2014/main" id="{B509D696-03C3-4A56-9CCD-336CDA7E8775}"/>
              </a:ext>
            </a:extLst>
          </p:cNvPr>
          <p:cNvSpPr/>
          <p:nvPr/>
        </p:nvSpPr>
        <p:spPr>
          <a:xfrm>
            <a:off x="2743200" y="762000"/>
            <a:ext cx="2514600" cy="152400"/>
          </a:xfrm>
          <a:prstGeom prst="leftRightArrow">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
        <p:nvSpPr>
          <p:cNvPr id="9" name="Right Brace 8">
            <a:extLst>
              <a:ext uri="{FF2B5EF4-FFF2-40B4-BE49-F238E27FC236}">
                <a16:creationId xmlns:a16="http://schemas.microsoft.com/office/drawing/2014/main" id="{109114E0-CA1B-4D99-9C3E-F88F79A17F09}"/>
              </a:ext>
            </a:extLst>
          </p:cNvPr>
          <p:cNvSpPr/>
          <p:nvPr/>
        </p:nvSpPr>
        <p:spPr>
          <a:xfrm rot="5400000">
            <a:off x="5611813" y="5284787"/>
            <a:ext cx="685800" cy="1241425"/>
          </a:xfrm>
          <a:prstGeom prst="rightBrace">
            <a:avLst>
              <a:gd name="adj1" fmla="val 31715"/>
              <a:gd name="adj2" fmla="val 88253"/>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b="1" dirty="0"/>
          </a:p>
        </p:txBody>
      </p:sp>
      <p:sp>
        <p:nvSpPr>
          <p:cNvPr id="10" name="Right Brace 9">
            <a:extLst>
              <a:ext uri="{FF2B5EF4-FFF2-40B4-BE49-F238E27FC236}">
                <a16:creationId xmlns:a16="http://schemas.microsoft.com/office/drawing/2014/main" id="{01C13F4E-F97D-454A-BAB9-43979FFF9E57}"/>
              </a:ext>
            </a:extLst>
          </p:cNvPr>
          <p:cNvSpPr/>
          <p:nvPr/>
        </p:nvSpPr>
        <p:spPr>
          <a:xfrm rot="5400000">
            <a:off x="6999288" y="5268912"/>
            <a:ext cx="730250" cy="1317625"/>
          </a:xfrm>
          <a:prstGeom prst="rightBrace">
            <a:avLst>
              <a:gd name="adj1" fmla="val 31715"/>
              <a:gd name="adj2" fmla="val 13872"/>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dirty="0"/>
          </a:p>
        </p:txBody>
      </p:sp>
      <p:sp>
        <p:nvSpPr>
          <p:cNvPr id="81929" name="TextBox 10">
            <a:extLst>
              <a:ext uri="{FF2B5EF4-FFF2-40B4-BE49-F238E27FC236}">
                <a16:creationId xmlns:a16="http://schemas.microsoft.com/office/drawing/2014/main" id="{7C1AE4F0-AA41-4BB5-B545-7F38301B8B6D}"/>
              </a:ext>
            </a:extLst>
          </p:cNvPr>
          <p:cNvSpPr txBox="1">
            <a:spLocks noChangeArrowheads="1"/>
          </p:cNvSpPr>
          <p:nvPr/>
        </p:nvSpPr>
        <p:spPr bwMode="auto">
          <a:xfrm>
            <a:off x="342900" y="3429000"/>
            <a:ext cx="2590800" cy="2032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solidFill>
                  <a:srgbClr val="003399"/>
                </a:solidFill>
                <a:latin typeface="Arial" panose="020B0604020202020204" pitchFamily="34" charset="0"/>
                <a:cs typeface="Arial" panose="020B0604020202020204" pitchFamily="34" charset="0"/>
              </a:rPr>
              <a:t>Inserting Header &amp; Footer Graphics is an option allowing display of Federation, Ski Area, Ski Club, sponsor logos, etc.  </a:t>
            </a:r>
          </a:p>
          <a:p>
            <a:endParaRPr lang="en-US" altLang="en-US" dirty="0"/>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a:extLst>
              <a:ext uri="{FF2B5EF4-FFF2-40B4-BE49-F238E27FC236}">
                <a16:creationId xmlns:a16="http://schemas.microsoft.com/office/drawing/2014/main" id="{2D357F82-265D-477B-9D2A-8FF27A9FBA3D}"/>
              </a:ext>
            </a:extLst>
          </p:cNvPr>
          <p:cNvSpPr>
            <a:spLocks noGrp="1"/>
          </p:cNvSpPr>
          <p:nvPr>
            <p:ph type="title" idx="4294967295"/>
          </p:nvPr>
        </p:nvSpPr>
        <p:spPr>
          <a:xfrm>
            <a:off x="604838" y="117475"/>
            <a:ext cx="6119812" cy="884238"/>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 OPTIONS</a:t>
            </a:r>
          </a:p>
        </p:txBody>
      </p:sp>
      <p:sp>
        <p:nvSpPr>
          <p:cNvPr id="82947" name="TextBox 10">
            <a:extLst>
              <a:ext uri="{FF2B5EF4-FFF2-40B4-BE49-F238E27FC236}">
                <a16:creationId xmlns:a16="http://schemas.microsoft.com/office/drawing/2014/main" id="{AE8E527C-F9DB-4728-8424-45331C2693DA}"/>
              </a:ext>
            </a:extLst>
          </p:cNvPr>
          <p:cNvSpPr txBox="1">
            <a:spLocks noChangeArrowheads="1"/>
          </p:cNvSpPr>
          <p:nvPr/>
        </p:nvSpPr>
        <p:spPr bwMode="auto">
          <a:xfrm>
            <a:off x="639763" y="5830888"/>
            <a:ext cx="63293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Tx/>
              <a:buAutoNum type="arabicParenR"/>
            </a:pPr>
            <a:r>
              <a:rPr lang="en-US" altLang="en-US" b="1" dirty="0">
                <a:solidFill>
                  <a:srgbClr val="0000FF"/>
                </a:solidFill>
                <a:latin typeface="Arial" panose="020B0604020202020204" pitchFamily="34" charset="0"/>
                <a:cs typeface="Arial" panose="020B0604020202020204" pitchFamily="34" charset="0"/>
              </a:rPr>
              <a:t>Generate Report</a:t>
            </a:r>
          </a:p>
          <a:p>
            <a:pPr eaLnBrk="1" hangingPunct="1">
              <a:buFontTx/>
              <a:buAutoNum type="arabicParenR"/>
            </a:pPr>
            <a:r>
              <a:rPr lang="en-US" altLang="en-US" b="1" dirty="0">
                <a:solidFill>
                  <a:srgbClr val="0000FF"/>
                </a:solidFill>
                <a:latin typeface="Arial" panose="020B0604020202020204" pitchFamily="34" charset="0"/>
                <a:cs typeface="Arial" panose="020B0604020202020204" pitchFamily="34" charset="0"/>
              </a:rPr>
              <a:t>Print or Save on Preview Screen</a:t>
            </a:r>
          </a:p>
          <a:p>
            <a:pPr eaLnBrk="1" hangingPunct="1">
              <a:buFontTx/>
              <a:buAutoNum type="arabicParenR"/>
            </a:pPr>
            <a:r>
              <a:rPr lang="en-US" altLang="en-US" b="1" dirty="0">
                <a:solidFill>
                  <a:srgbClr val="0000FF"/>
                </a:solidFill>
                <a:latin typeface="Arial" panose="020B0604020202020204" pitchFamily="34" charset="0"/>
                <a:cs typeface="Arial" panose="020B0604020202020204" pitchFamily="34" charset="0"/>
              </a:rPr>
              <a:t>“Close” to return to software </a:t>
            </a:r>
            <a:endParaRPr lang="en-US" altLang="en-US" b="1" u="sng" dirty="0">
              <a:solidFill>
                <a:srgbClr val="0000FF"/>
              </a:solidFill>
              <a:latin typeface="Arial" panose="020B0604020202020204" pitchFamily="34" charset="0"/>
              <a:cs typeface="Arial" panose="020B0604020202020204" pitchFamily="34" charset="0"/>
            </a:endParaRPr>
          </a:p>
        </p:txBody>
      </p:sp>
      <p:sp>
        <p:nvSpPr>
          <p:cNvPr id="13" name="Up-Down Arrow 12">
            <a:extLst>
              <a:ext uri="{FF2B5EF4-FFF2-40B4-BE49-F238E27FC236}">
                <a16:creationId xmlns:a16="http://schemas.microsoft.com/office/drawing/2014/main" id="{CB7308FC-0287-42D1-A304-CB738F9C258A}"/>
              </a:ext>
            </a:extLst>
          </p:cNvPr>
          <p:cNvSpPr/>
          <p:nvPr/>
        </p:nvSpPr>
        <p:spPr>
          <a:xfrm>
            <a:off x="2667000" y="4295775"/>
            <a:ext cx="76200" cy="10382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2949" name="Picture 4" descr="Screen Clipping">
            <a:extLst>
              <a:ext uri="{FF2B5EF4-FFF2-40B4-BE49-F238E27FC236}">
                <a16:creationId xmlns:a16="http://schemas.microsoft.com/office/drawing/2014/main" id="{835B23A8-1FD3-433D-9D71-D8E6BE353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50963"/>
            <a:ext cx="72167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14" descr="Screen Clipping">
            <a:extLst>
              <a:ext uri="{FF2B5EF4-FFF2-40B4-BE49-F238E27FC236}">
                <a16:creationId xmlns:a16="http://schemas.microsoft.com/office/drawing/2014/main" id="{355CA1AC-0F1D-493D-857C-A1A23D99D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2389188"/>
            <a:ext cx="4303713"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03D55A3C-CEFD-4C9F-9A62-B43E3FC11566}"/>
              </a:ext>
            </a:extLst>
          </p:cNvPr>
          <p:cNvCxnSpPr/>
          <p:nvPr/>
        </p:nvCxnSpPr>
        <p:spPr>
          <a:xfrm>
            <a:off x="1524000" y="5149850"/>
            <a:ext cx="0" cy="94615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432C842-88EB-49F7-A40C-97308D2F9592}"/>
              </a:ext>
            </a:extLst>
          </p:cNvPr>
          <p:cNvCxnSpPr>
            <a:cxnSpLocks/>
          </p:cNvCxnSpPr>
          <p:nvPr/>
        </p:nvCxnSpPr>
        <p:spPr>
          <a:xfrm>
            <a:off x="2538413" y="1752600"/>
            <a:ext cx="1195387" cy="447516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DE88C38-F188-44A8-AF21-A469516BE42C}"/>
              </a:ext>
            </a:extLst>
          </p:cNvPr>
          <p:cNvCxnSpPr/>
          <p:nvPr/>
        </p:nvCxnSpPr>
        <p:spPr>
          <a:xfrm flipH="1">
            <a:off x="4267200" y="1752600"/>
            <a:ext cx="2895600" cy="48006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E91112A7-BDB2-449F-84AC-181B5F799D25}"/>
              </a:ext>
            </a:extLst>
          </p:cNvPr>
          <p:cNvSpPr>
            <a:spLocks noGrp="1"/>
          </p:cNvSpPr>
          <p:nvPr>
            <p:ph type="title" idx="4294967295"/>
          </p:nvPr>
        </p:nvSpPr>
        <p:spPr>
          <a:xfrm>
            <a:off x="641350" y="119063"/>
            <a:ext cx="8229600" cy="1038225"/>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L-T OPTIONS</a:t>
            </a:r>
            <a:br>
              <a:rPr lang="en-US" alt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race is registered!)</a:t>
            </a:r>
            <a:endParaRPr lang="en-US" alt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3971" name="TextBox 3">
            <a:extLst>
              <a:ext uri="{FF2B5EF4-FFF2-40B4-BE49-F238E27FC236}">
                <a16:creationId xmlns:a16="http://schemas.microsoft.com/office/drawing/2014/main" id="{F2076ECE-5340-4FFD-AF8A-4EA8071C6A9B}"/>
              </a:ext>
            </a:extLst>
          </p:cNvPr>
          <p:cNvSpPr txBox="1">
            <a:spLocks noChangeArrowheads="1"/>
          </p:cNvSpPr>
          <p:nvPr/>
        </p:nvSpPr>
        <p:spPr bwMode="auto">
          <a:xfrm>
            <a:off x="5867400" y="4037013"/>
            <a:ext cx="28956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Allows you to post  Messages: </a:t>
            </a:r>
          </a:p>
          <a:p>
            <a:pPr eaLnBrk="1" hangingPunct="1"/>
            <a:r>
              <a:rPr lang="en-US" altLang="en-US" b="1" dirty="0">
                <a:solidFill>
                  <a:srgbClr val="0070C0"/>
                </a:solidFill>
                <a:latin typeface="Arial" panose="020B0604020202020204" pitchFamily="34" charset="0"/>
                <a:cs typeface="Arial" panose="020B0604020202020204" pitchFamily="34" charset="0"/>
              </a:rPr>
              <a:t>“Start Delayed”, etc. </a:t>
            </a:r>
          </a:p>
          <a:p>
            <a:pPr eaLnBrk="1" hangingPunct="1"/>
            <a:endParaRPr lang="en-US" altLang="en-US" sz="1000" b="1" dirty="0">
              <a:solidFill>
                <a:srgbClr val="0070C0"/>
              </a:solidFill>
              <a:latin typeface="Arial" panose="020B0604020202020204" pitchFamily="34" charset="0"/>
              <a:cs typeface="Arial" panose="020B0604020202020204" pitchFamily="34" charset="0"/>
            </a:endParaRPr>
          </a:p>
          <a:p>
            <a:pPr eaLnBrk="1" hangingPunct="1"/>
            <a:r>
              <a:rPr lang="en-US" altLang="en-US" b="1" dirty="0">
                <a:solidFill>
                  <a:srgbClr val="0070C0"/>
                </a:solidFill>
                <a:latin typeface="Arial" panose="020B0604020202020204" pitchFamily="34" charset="0"/>
                <a:cs typeface="Arial" panose="020B0604020202020204" pitchFamily="34" charset="0"/>
              </a:rPr>
              <a:t>Also allows you to  </a:t>
            </a:r>
          </a:p>
          <a:p>
            <a:pPr eaLnBrk="1" hangingPunct="1"/>
            <a:r>
              <a:rPr lang="en-US" altLang="en-US" b="1" dirty="0">
                <a:solidFill>
                  <a:srgbClr val="0070C0"/>
                </a:solidFill>
                <a:latin typeface="Arial" panose="020B0604020202020204" pitchFamily="34" charset="0"/>
                <a:cs typeface="Arial" panose="020B0604020202020204" pitchFamily="34" charset="0"/>
              </a:rPr>
              <a:t>Delete posted Reports</a:t>
            </a:r>
          </a:p>
          <a:p>
            <a:pPr eaLnBrk="1" hangingPunct="1"/>
            <a:endParaRPr lang="en-US" altLang="en-US" b="1" dirty="0">
              <a:solidFill>
                <a:srgbClr val="0070C0"/>
              </a:solidFill>
              <a:latin typeface="Comic Sans MS" panose="030F0702030302020204" pitchFamily="66" charset="0"/>
              <a:cs typeface="Arial" panose="020B0604020202020204" pitchFamily="34" charset="0"/>
            </a:endParaRPr>
          </a:p>
        </p:txBody>
      </p:sp>
      <p:sp>
        <p:nvSpPr>
          <p:cNvPr id="83972" name="TextBox 5">
            <a:extLst>
              <a:ext uri="{FF2B5EF4-FFF2-40B4-BE49-F238E27FC236}">
                <a16:creationId xmlns:a16="http://schemas.microsoft.com/office/drawing/2014/main" id="{DDF94BB7-CFBC-4C84-8EAE-01A888F0C6B6}"/>
              </a:ext>
            </a:extLst>
          </p:cNvPr>
          <p:cNvSpPr txBox="1">
            <a:spLocks noChangeArrowheads="1"/>
          </p:cNvSpPr>
          <p:nvPr/>
        </p:nvSpPr>
        <p:spPr bwMode="auto">
          <a:xfrm>
            <a:off x="5867400" y="2051050"/>
            <a:ext cx="299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Allows you to list all competitors, update competitor information or update times.</a:t>
            </a:r>
          </a:p>
        </p:txBody>
      </p:sp>
      <p:sp>
        <p:nvSpPr>
          <p:cNvPr id="83973" name="TextBox 3">
            <a:extLst>
              <a:ext uri="{FF2B5EF4-FFF2-40B4-BE49-F238E27FC236}">
                <a16:creationId xmlns:a16="http://schemas.microsoft.com/office/drawing/2014/main" id="{E5FC57B7-37C3-4864-9C57-AB73F337BD5C}"/>
              </a:ext>
            </a:extLst>
          </p:cNvPr>
          <p:cNvSpPr txBox="1">
            <a:spLocks noChangeArrowheads="1"/>
          </p:cNvSpPr>
          <p:nvPr/>
        </p:nvSpPr>
        <p:spPr bwMode="auto">
          <a:xfrm>
            <a:off x="533400" y="6022975"/>
            <a:ext cx="5424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Verify accuracy of all postings &amp; deletions!</a:t>
            </a:r>
          </a:p>
        </p:txBody>
      </p:sp>
      <p:pic>
        <p:nvPicPr>
          <p:cNvPr id="83974" name="Picture 2" descr="Screen Clipping">
            <a:extLst>
              <a:ext uri="{FF2B5EF4-FFF2-40B4-BE49-F238E27FC236}">
                <a16:creationId xmlns:a16="http://schemas.microsoft.com/office/drawing/2014/main" id="{B4B32709-4351-4539-80A3-F2BA4EC03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17600"/>
            <a:ext cx="533400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Up Arrow 5">
            <a:extLst>
              <a:ext uri="{FF2B5EF4-FFF2-40B4-BE49-F238E27FC236}">
                <a16:creationId xmlns:a16="http://schemas.microsoft.com/office/drawing/2014/main" id="{72FF80B4-E414-4ACA-9D41-B0A69F911B4A}"/>
              </a:ext>
            </a:extLst>
          </p:cNvPr>
          <p:cNvSpPr/>
          <p:nvPr/>
        </p:nvSpPr>
        <p:spPr>
          <a:xfrm>
            <a:off x="3581400" y="3352800"/>
            <a:ext cx="2971800" cy="23812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Left-Up Arrow 4">
            <a:extLst>
              <a:ext uri="{FF2B5EF4-FFF2-40B4-BE49-F238E27FC236}">
                <a16:creationId xmlns:a16="http://schemas.microsoft.com/office/drawing/2014/main" id="{1D3CC027-43FF-4E22-B865-89B52E618A59}"/>
              </a:ext>
            </a:extLst>
          </p:cNvPr>
          <p:cNvSpPr/>
          <p:nvPr/>
        </p:nvSpPr>
        <p:spPr>
          <a:xfrm flipV="1">
            <a:off x="3429000" y="3752850"/>
            <a:ext cx="2970213" cy="26193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22F989CB-01B1-49CD-A2A3-68F831F7930A}"/>
              </a:ext>
            </a:extLst>
          </p:cNvPr>
          <p:cNvSpPr>
            <a:spLocks noGrp="1"/>
          </p:cNvSpPr>
          <p:nvPr>
            <p:ph type="title" idx="4294967295"/>
          </p:nvPr>
        </p:nvSpPr>
        <p:spPr>
          <a:xfrm>
            <a:off x="762000" y="123825"/>
            <a:ext cx="8229600" cy="1143000"/>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L-T OPTION </a:t>
            </a:r>
            <a:br>
              <a:rPr lang="en-US" alt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(Posting on FIS L-T Site; please read/follow instructions)</a:t>
            </a:r>
            <a:endParaRPr lang="en-US" alt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60420CE-4D4F-438D-855F-435000CA4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687" y="1447800"/>
            <a:ext cx="7902625" cy="4724400"/>
          </a:xfrm>
          <a:prstGeom prst="rect">
            <a:avLst/>
          </a:prstGeom>
        </p:spPr>
      </p:pic>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0DEA9003-0C6C-433F-B839-13682330130B}"/>
              </a:ext>
            </a:extLst>
          </p:cNvPr>
          <p:cNvSpPr>
            <a:spLocks noGrp="1"/>
          </p:cNvSpPr>
          <p:nvPr>
            <p:ph type="title" idx="4294967295"/>
          </p:nvPr>
        </p:nvSpPr>
        <p:spPr>
          <a:xfrm>
            <a:off x="304800" y="38100"/>
            <a:ext cx="8229600" cy="909638"/>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REPORT OPTION: SEED CARDS</a:t>
            </a:r>
          </a:p>
        </p:txBody>
      </p:sp>
      <p:sp>
        <p:nvSpPr>
          <p:cNvPr id="86019" name="TextBox 3">
            <a:extLst>
              <a:ext uri="{FF2B5EF4-FFF2-40B4-BE49-F238E27FC236}">
                <a16:creationId xmlns:a16="http://schemas.microsoft.com/office/drawing/2014/main" id="{43892F8D-BFA8-4F4F-B74F-8F6F56B95453}"/>
              </a:ext>
            </a:extLst>
          </p:cNvPr>
          <p:cNvSpPr txBox="1">
            <a:spLocks noChangeArrowheads="1"/>
          </p:cNvSpPr>
          <p:nvPr/>
        </p:nvSpPr>
        <p:spPr bwMode="auto">
          <a:xfrm>
            <a:off x="228600" y="981075"/>
            <a:ext cx="8731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00FF"/>
                </a:solidFill>
                <a:latin typeface="Arial" panose="020B0604020202020204" pitchFamily="34" charset="0"/>
                <a:cs typeface="Arial" panose="020B0604020202020204" pitchFamily="34" charset="0"/>
              </a:rPr>
              <a:t>If event requires “seed cards” (scored event), they can be quickly printed using this option.</a:t>
            </a:r>
          </a:p>
        </p:txBody>
      </p:sp>
      <p:sp>
        <p:nvSpPr>
          <p:cNvPr id="86020" name="TextBox 8">
            <a:extLst>
              <a:ext uri="{FF2B5EF4-FFF2-40B4-BE49-F238E27FC236}">
                <a16:creationId xmlns:a16="http://schemas.microsoft.com/office/drawing/2014/main" id="{D428F6AA-2464-489F-9D76-C3CD63330C4E}"/>
              </a:ext>
            </a:extLst>
          </p:cNvPr>
          <p:cNvSpPr txBox="1">
            <a:spLocks noChangeArrowheads="1"/>
          </p:cNvSpPr>
          <p:nvPr/>
        </p:nvSpPr>
        <p:spPr bwMode="auto">
          <a:xfrm>
            <a:off x="4978400" y="1693863"/>
            <a:ext cx="370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Tx/>
              <a:buAutoNum type="arabicParenR"/>
            </a:pPr>
            <a:r>
              <a:rPr lang="en-US" altLang="en-US" b="1" dirty="0">
                <a:solidFill>
                  <a:srgbClr val="0000FF"/>
                </a:solidFill>
                <a:latin typeface="Arial" panose="020B0604020202020204" pitchFamily="34" charset="0"/>
                <a:cs typeface="Arial" panose="020B0604020202020204" pitchFamily="34" charset="0"/>
              </a:rPr>
              <a:t>Select “REPORT”</a:t>
            </a:r>
          </a:p>
          <a:p>
            <a:pPr eaLnBrk="1" hangingPunct="1">
              <a:buFontTx/>
              <a:buAutoNum type="arabicParenR"/>
            </a:pPr>
            <a:r>
              <a:rPr lang="en-US" altLang="en-US" b="1" dirty="0">
                <a:solidFill>
                  <a:srgbClr val="0000FF"/>
                </a:solidFill>
                <a:latin typeface="Arial" panose="020B0604020202020204" pitchFamily="34" charset="0"/>
                <a:cs typeface="Arial" panose="020B0604020202020204" pitchFamily="34" charset="0"/>
              </a:rPr>
              <a:t>Select “OTHER”</a:t>
            </a:r>
          </a:p>
          <a:p>
            <a:pPr eaLnBrk="1" hangingPunct="1">
              <a:buFontTx/>
              <a:buAutoNum type="arabicParenR"/>
            </a:pPr>
            <a:r>
              <a:rPr lang="en-US" altLang="en-US" b="1" dirty="0">
                <a:solidFill>
                  <a:srgbClr val="0000FF"/>
                </a:solidFill>
                <a:latin typeface="Arial" panose="020B0604020202020204" pitchFamily="34" charset="0"/>
                <a:cs typeface="Arial" panose="020B0604020202020204" pitchFamily="34" charset="0"/>
              </a:rPr>
              <a:t>Select “SEED CARDS”</a:t>
            </a:r>
          </a:p>
          <a:p>
            <a:pPr eaLnBrk="1" hangingPunct="1">
              <a:buFontTx/>
              <a:buAutoNum type="arabicParenR"/>
            </a:pPr>
            <a:r>
              <a:rPr lang="en-US" altLang="en-US" b="1" dirty="0">
                <a:solidFill>
                  <a:srgbClr val="0000FF"/>
                </a:solidFill>
                <a:latin typeface="Arial" panose="020B0604020202020204" pitchFamily="34" charset="0"/>
                <a:cs typeface="Arial" panose="020B0604020202020204" pitchFamily="34" charset="0"/>
              </a:rPr>
              <a:t>Select size &amp; data</a:t>
            </a:r>
          </a:p>
        </p:txBody>
      </p:sp>
      <p:pic>
        <p:nvPicPr>
          <p:cNvPr id="86021" name="Picture 2" descr="Screen Clipping">
            <a:extLst>
              <a:ext uri="{FF2B5EF4-FFF2-40B4-BE49-F238E27FC236}">
                <a16:creationId xmlns:a16="http://schemas.microsoft.com/office/drawing/2014/main" id="{81B4B158-E405-48DC-97F3-346FE65E2E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8825" y="3398838"/>
            <a:ext cx="635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descr="Screen Clipping">
            <a:extLst>
              <a:ext uri="{FF2B5EF4-FFF2-40B4-BE49-F238E27FC236}">
                <a16:creationId xmlns:a16="http://schemas.microsoft.com/office/drawing/2014/main" id="{0DCFD255-3423-48C1-A920-A27AFFBFA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776413"/>
            <a:ext cx="4041775"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3" descr="Screen Clipping">
            <a:extLst>
              <a:ext uri="{FF2B5EF4-FFF2-40B4-BE49-F238E27FC236}">
                <a16:creationId xmlns:a16="http://schemas.microsoft.com/office/drawing/2014/main" id="{8C6D4497-F2E1-485D-876D-1A97923A7A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0"/>
            <a:ext cx="1409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8">
            <a:extLst>
              <a:ext uri="{FF2B5EF4-FFF2-40B4-BE49-F238E27FC236}">
                <a16:creationId xmlns:a16="http://schemas.microsoft.com/office/drawing/2014/main" id="{886AFD07-0912-4A59-919D-8106ABE33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276600"/>
            <a:ext cx="2659063"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202EEBDC-38A7-4B20-BEDE-644FAA08A8C6}"/>
              </a:ext>
            </a:extLst>
          </p:cNvPr>
          <p:cNvSpPr>
            <a:spLocks noGrp="1"/>
          </p:cNvSpPr>
          <p:nvPr>
            <p:ph type="title" idx="4294967295"/>
          </p:nvPr>
        </p:nvSpPr>
        <p:spPr>
          <a:xfrm>
            <a:off x="533400" y="76200"/>
            <a:ext cx="7339013" cy="1066800"/>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OPTIONS</a:t>
            </a:r>
          </a:p>
        </p:txBody>
      </p:sp>
      <p:sp>
        <p:nvSpPr>
          <p:cNvPr id="3" name="Content Placeholder 2">
            <a:extLst>
              <a:ext uri="{FF2B5EF4-FFF2-40B4-BE49-F238E27FC236}">
                <a16:creationId xmlns:a16="http://schemas.microsoft.com/office/drawing/2014/main" id="{10CE9134-ACBA-4461-B9DA-C49C55499C09}"/>
              </a:ext>
            </a:extLst>
          </p:cNvPr>
          <p:cNvSpPr>
            <a:spLocks noGrp="1"/>
          </p:cNvSpPr>
          <p:nvPr>
            <p:ph idx="4294967295"/>
          </p:nvPr>
        </p:nvSpPr>
        <p:spPr>
          <a:xfrm>
            <a:off x="533400" y="1446213"/>
            <a:ext cx="8229600" cy="4878387"/>
          </a:xfrm>
        </p:spPr>
        <p:txBody>
          <a:bodyPr rtlCol="0">
            <a:normAutofit fontScale="92500" lnSpcReduction="10000"/>
          </a:bodyPr>
          <a:lstStyle/>
          <a:p>
            <a:pPr marL="0" indent="0" eaLnBrk="1" fontAlgn="auto" hangingPunct="1">
              <a:lnSpc>
                <a:spcPct val="110000"/>
              </a:lnSpc>
              <a:spcAft>
                <a:spcPts val="0"/>
              </a:spcAft>
              <a:buFont typeface="Arial" panose="020B0604020202020204" pitchFamily="34" charset="0"/>
              <a:buNone/>
              <a:defRPr/>
            </a:pPr>
            <a:r>
              <a:rPr lang="en-US" dirty="0">
                <a:solidFill>
                  <a:schemeClr val="tx1"/>
                </a:solidFill>
                <a:latin typeface="Arial" panose="020B0604020202020204" pitchFamily="34" charset="0"/>
                <a:cs typeface="Arial" panose="020B0604020202020204" pitchFamily="34" charset="0"/>
              </a:rPr>
              <a:t>Some of the options available are:  </a:t>
            </a:r>
          </a:p>
          <a:p>
            <a:pPr eaLnBrk="1" fontAlgn="auto" hangingPunct="1">
              <a:lnSpc>
                <a:spcPct val="110000"/>
              </a:lnSpc>
              <a:spcAft>
                <a:spcPts val="0"/>
              </a:spcAft>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Assigning bib/start numbers </a:t>
            </a:r>
          </a:p>
          <a:p>
            <a:pPr eaLnBrk="1" fontAlgn="auto" hangingPunct="1">
              <a:lnSpc>
                <a:spcPct val="110000"/>
              </a:lnSpc>
              <a:spcAft>
                <a:spcPts val="0"/>
              </a:spcAft>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Keying in Time of Day (ToD) information</a:t>
            </a:r>
          </a:p>
          <a:p>
            <a:pPr eaLnBrk="1" fontAlgn="auto" hangingPunct="1">
              <a:lnSpc>
                <a:spcPct val="110000"/>
              </a:lnSpc>
              <a:spcAft>
                <a:spcPts val="0"/>
              </a:spcAft>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Keying in elapsed times</a:t>
            </a:r>
          </a:p>
          <a:p>
            <a:pPr eaLnBrk="1" fontAlgn="auto" hangingPunct="1">
              <a:lnSpc>
                <a:spcPct val="110000"/>
              </a:lnSpc>
              <a:spcAft>
                <a:spcPts val="0"/>
              </a:spcAft>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Selecting/auto-assigning Snow Seed</a:t>
            </a:r>
          </a:p>
          <a:p>
            <a:pPr eaLnBrk="1" fontAlgn="auto" hangingPunct="1">
              <a:lnSpc>
                <a:spcPct val="110000"/>
              </a:lnSpc>
              <a:spcAft>
                <a:spcPts val="0"/>
              </a:spcAft>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Reloading Points List</a:t>
            </a:r>
          </a:p>
          <a:p>
            <a:pPr eaLnBrk="1" fontAlgn="auto" hangingPunct="1">
              <a:lnSpc>
                <a:spcPct val="110000"/>
              </a:lnSpc>
              <a:spcAft>
                <a:spcPts val="0"/>
              </a:spcAft>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Calculation of a Replacement Time: “EET”</a:t>
            </a:r>
          </a:p>
          <a:p>
            <a:pPr marL="0" indent="0" eaLnBrk="1" fontAlgn="auto" hangingPunct="1">
              <a:spcAft>
                <a:spcPts val="0"/>
              </a:spcAft>
              <a:buFont typeface="Arial" panose="020B0604020202020204" pitchFamily="34" charset="0"/>
              <a:buNone/>
              <a:defRPr/>
            </a:pPr>
            <a:r>
              <a:rPr lang="en-US" b="1" dirty="0">
                <a:solidFill>
                  <a:srgbClr val="003399"/>
                </a:solidFill>
                <a:latin typeface="Arial" panose="020B0604020202020204" pitchFamily="34" charset="0"/>
                <a:cs typeface="Arial" panose="020B0604020202020204" pitchFamily="34" charset="0"/>
              </a:rPr>
              <a:t>You will need to access some of these options for your Clinic race.</a:t>
            </a:r>
          </a:p>
          <a:p>
            <a:pPr eaLnBrk="1" fontAlgn="auto" hangingPunct="1">
              <a:spcAft>
                <a:spcPts val="0"/>
              </a:spcAft>
              <a:defRPr/>
            </a:pPr>
            <a:endParaRPr lang="en-US" dirty="0"/>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7ACAEF64-87B3-4885-85E6-4D267C7B30D9}"/>
              </a:ext>
            </a:extLst>
          </p:cNvPr>
          <p:cNvSpPr>
            <a:spLocks noGrp="1"/>
          </p:cNvSpPr>
          <p:nvPr>
            <p:ph type="title" idx="4294967295"/>
          </p:nvPr>
        </p:nvSpPr>
        <p:spPr>
          <a:xfrm>
            <a:off x="488950" y="133350"/>
            <a:ext cx="7339013" cy="933450"/>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AVAILABLE REPORTS &amp; OPTIONS</a:t>
            </a:r>
          </a:p>
        </p:txBody>
      </p:sp>
      <p:sp>
        <p:nvSpPr>
          <p:cNvPr id="88067" name="TextBox 4">
            <a:extLst>
              <a:ext uri="{FF2B5EF4-FFF2-40B4-BE49-F238E27FC236}">
                <a16:creationId xmlns:a16="http://schemas.microsoft.com/office/drawing/2014/main" id="{E8D4A852-8347-4E58-97C6-20C1EB75FC31}"/>
              </a:ext>
            </a:extLst>
          </p:cNvPr>
          <p:cNvSpPr txBox="1">
            <a:spLocks noChangeArrowheads="1"/>
          </p:cNvSpPr>
          <p:nvPr/>
        </p:nvSpPr>
        <p:spPr bwMode="auto">
          <a:xfrm>
            <a:off x="5410200" y="3886200"/>
            <a:ext cx="3429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00FF"/>
                </a:solidFill>
                <a:latin typeface="Arial" panose="020B0604020202020204" pitchFamily="34" charset="0"/>
                <a:cs typeface="Arial" panose="020B0604020202020204" pitchFamily="34" charset="0"/>
              </a:rPr>
              <a:t>Prior to your event, surf the software and discover the </a:t>
            </a:r>
            <a:r>
              <a:rPr lang="en-US" altLang="en-US" b="1" u="sng" dirty="0">
                <a:solidFill>
                  <a:srgbClr val="0000FF"/>
                </a:solidFill>
                <a:latin typeface="Arial" panose="020B0604020202020204" pitchFamily="34" charset="0"/>
                <a:cs typeface="Arial" panose="020B0604020202020204" pitchFamily="34" charset="0"/>
              </a:rPr>
              <a:t>reports</a:t>
            </a:r>
            <a:r>
              <a:rPr lang="en-US" altLang="en-US" b="1" dirty="0">
                <a:solidFill>
                  <a:srgbClr val="0000FF"/>
                </a:solidFill>
                <a:latin typeface="Arial" panose="020B0604020202020204" pitchFamily="34" charset="0"/>
                <a:cs typeface="Arial" panose="020B0604020202020204" pitchFamily="34" charset="0"/>
              </a:rPr>
              <a:t> and </a:t>
            </a:r>
            <a:r>
              <a:rPr lang="en-US" altLang="en-US" b="1" u="sng" dirty="0">
                <a:solidFill>
                  <a:srgbClr val="0000FF"/>
                </a:solidFill>
                <a:latin typeface="Arial" panose="020B0604020202020204" pitchFamily="34" charset="0"/>
                <a:cs typeface="Arial" panose="020B0604020202020204" pitchFamily="34" charset="0"/>
              </a:rPr>
              <a:t>options</a:t>
            </a:r>
            <a:r>
              <a:rPr lang="en-US" altLang="en-US" b="1" dirty="0">
                <a:solidFill>
                  <a:srgbClr val="0000FF"/>
                </a:solidFill>
                <a:latin typeface="Arial" panose="020B0604020202020204" pitchFamily="34" charset="0"/>
                <a:cs typeface="Arial" panose="020B0604020202020204" pitchFamily="34" charset="0"/>
              </a:rPr>
              <a:t> that are available for use. </a:t>
            </a:r>
            <a:endParaRPr lang="en-US" altLang="en-US" sz="2000" dirty="0">
              <a:solidFill>
                <a:srgbClr val="0000FF"/>
              </a:solidFill>
              <a:latin typeface="Arial" panose="020B0604020202020204" pitchFamily="34" charset="0"/>
              <a:cs typeface="Arial" panose="020B0604020202020204" pitchFamily="34" charset="0"/>
            </a:endParaRPr>
          </a:p>
          <a:p>
            <a:pPr eaLnBrk="1" hangingPunct="1"/>
            <a:endParaRPr lang="en-US" altLang="en-US" dirty="0">
              <a:latin typeface="Calibri" panose="020F0502020204030204" pitchFamily="34" charset="0"/>
              <a:cs typeface="Arial" panose="020B0604020202020204" pitchFamily="34" charset="0"/>
            </a:endParaRPr>
          </a:p>
        </p:txBody>
      </p:sp>
      <p:pic>
        <p:nvPicPr>
          <p:cNvPr id="88068" name="Picture 2" descr="Screen Clipping">
            <a:extLst>
              <a:ext uri="{FF2B5EF4-FFF2-40B4-BE49-F238E27FC236}">
                <a16:creationId xmlns:a16="http://schemas.microsoft.com/office/drawing/2014/main" id="{1DA271D6-9D67-43A7-927B-545425F62D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28800"/>
            <a:ext cx="27670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54ACC67-A52D-4211-8CEA-A820E8D98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50" y="1295400"/>
            <a:ext cx="4797426" cy="4511675"/>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657D-8C67-4D72-9804-7E62C1D96888}"/>
              </a:ext>
            </a:extLst>
          </p:cNvPr>
          <p:cNvSpPr>
            <a:spLocks noGrp="1"/>
          </p:cNvSpPr>
          <p:nvPr>
            <p:ph type="title" idx="4294967295"/>
          </p:nvPr>
        </p:nvSpPr>
        <p:spPr>
          <a:xfrm>
            <a:off x="903288" y="304800"/>
            <a:ext cx="7337425" cy="1239838"/>
          </a:xfrm>
        </p:spPr>
        <p:txBody>
          <a:bodyPr>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INFORMATION: </a:t>
            </a:r>
            <a:b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Review &amp; Select “NEXT”  </a:t>
            </a:r>
          </a:p>
        </p:txBody>
      </p:sp>
      <p:pic>
        <p:nvPicPr>
          <p:cNvPr id="16387" name="Content Placeholder 3" descr="Screen Clipping">
            <a:extLst>
              <a:ext uri="{FF2B5EF4-FFF2-40B4-BE49-F238E27FC236}">
                <a16:creationId xmlns:a16="http://schemas.microsoft.com/office/drawing/2014/main" id="{364D9271-75FA-48D4-B1BD-58E731838368}"/>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3832225"/>
            <a:ext cx="92075" cy="61913"/>
          </a:xfrm>
        </p:spPr>
      </p:pic>
      <p:pic>
        <p:nvPicPr>
          <p:cNvPr id="16388" name="Picture 5" descr="Screen Clipping">
            <a:extLst>
              <a:ext uri="{FF2B5EF4-FFF2-40B4-BE49-F238E27FC236}">
                <a16:creationId xmlns:a16="http://schemas.microsoft.com/office/drawing/2014/main" id="{0F28B230-33AE-4870-BC76-BCDC15C849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8025" y="3354388"/>
            <a:ext cx="1079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4">
            <a:extLst>
              <a:ext uri="{FF2B5EF4-FFF2-40B4-BE49-F238E27FC236}">
                <a16:creationId xmlns:a16="http://schemas.microsoft.com/office/drawing/2014/main" id="{C0BE6602-0BC5-4633-A1BB-1000CA0B5800}"/>
              </a:ext>
            </a:extLst>
          </p:cNvPr>
          <p:cNvSpPr/>
          <p:nvPr/>
        </p:nvSpPr>
        <p:spPr>
          <a:xfrm>
            <a:off x="4548188" y="4703763"/>
            <a:ext cx="139700" cy="6159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6390" name="Picture 3" descr="Screen Clipping">
            <a:extLst>
              <a:ext uri="{FF2B5EF4-FFF2-40B4-BE49-F238E27FC236}">
                <a16:creationId xmlns:a16="http://schemas.microsoft.com/office/drawing/2014/main" id="{6C442F88-3BD6-4B48-9DBA-ED07C0B919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638300"/>
            <a:ext cx="6013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F3135FEE-6E6E-484C-995A-1C5B581D837B}"/>
              </a:ext>
            </a:extLst>
          </p:cNvPr>
          <p:cNvSpPr>
            <a:spLocks noGrp="1"/>
          </p:cNvSpPr>
          <p:nvPr>
            <p:ph type="title" idx="4294967295"/>
          </p:nvPr>
        </p:nvSpPr>
        <p:spPr>
          <a:xfrm>
            <a:off x="685800" y="-31750"/>
            <a:ext cx="7339013" cy="1239838"/>
          </a:xfrm>
        </p:spPr>
        <p:txBody>
          <a:bodyPr>
            <a:normAutofit/>
          </a:bodyPr>
          <a:lstStyle/>
          <a:p>
            <a:pPr eaLnBrk="1" hangingPunct="1">
              <a:defRPr/>
            </a:pPr>
            <a:r>
              <a:rPr lang="en-US" altLang="en-US" sz="27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RELOAD POINTS FROM POINTS LISTS </a:t>
            </a:r>
            <a:br>
              <a:rPr lang="en-US" altLang="en-US" sz="1400" dirty="0">
                <a:latin typeface="Arial" panose="020B0604020202020204" pitchFamily="34" charset="0"/>
                <a:cs typeface="Arial" panose="020B0604020202020204" pitchFamily="34" charset="0"/>
              </a:rPr>
            </a:br>
            <a:r>
              <a:rPr lang="en-US" altLang="en-US" sz="1400" b="1" dirty="0">
                <a:latin typeface="Arial" panose="020B0604020202020204" pitchFamily="34" charset="0"/>
                <a:cs typeface="Arial" panose="020B0604020202020204" pitchFamily="34" charset="0"/>
              </a:rPr>
              <a:t>Required when a new Points List becomes valid between events in a series or between DHT/DH race.</a:t>
            </a:r>
            <a:endParaRPr lang="en-US" altLang="en-US" b="1"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C88485E-AF41-4BB7-9318-49B686C6C8B7}"/>
              </a:ext>
            </a:extLst>
          </p:cNvPr>
          <p:cNvSpPr txBox="1"/>
          <p:nvPr/>
        </p:nvSpPr>
        <p:spPr>
          <a:xfrm>
            <a:off x="222250" y="4467766"/>
            <a:ext cx="8540750" cy="1792798"/>
          </a:xfrm>
          <a:prstGeom prst="rect">
            <a:avLst/>
          </a:prstGeom>
          <a:noFill/>
        </p:spPr>
        <p:txBody>
          <a:bodyPr>
            <a:spAutoFit/>
          </a:bodyPr>
          <a:lstStyle/>
          <a:p>
            <a:pPr marL="285750" lvl="6" indent="-285750" defTabSz="457200">
              <a:buFont typeface="Arial" pitchFamily="34" charset="0"/>
              <a:buChar char="•"/>
              <a:defRPr/>
            </a:pPr>
            <a:r>
              <a:rPr lang="en-US" b="1" dirty="0">
                <a:latin typeface="Arial" panose="020B0604020202020204" pitchFamily="34" charset="0"/>
                <a:cs typeface="Arial" panose="020B0604020202020204" pitchFamily="34" charset="0"/>
              </a:rPr>
              <a:t>“</a:t>
            </a:r>
            <a:r>
              <a:rPr lang="en-US" b="1" u="sng" dirty="0">
                <a:latin typeface="Arial" panose="020B0604020202020204" pitchFamily="34" charset="0"/>
                <a:cs typeface="Arial" panose="020B0604020202020204" pitchFamily="34" charset="0"/>
              </a:rPr>
              <a:t>RELOAD ALL DATA</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Reloads membership data, membership names, numbers, nations, etc., and may overwrite your additions; e.g. age class, corrected points, club, quota, notes and requires re-verification of your competition database.</a:t>
            </a:r>
          </a:p>
          <a:p>
            <a:pPr marL="285750" lvl="6" indent="-285750" defTabSz="457200">
              <a:spcBef>
                <a:spcPts val="300"/>
              </a:spcBef>
              <a:buFont typeface="Arial" pitchFamily="34" charset="0"/>
              <a:buChar char="•"/>
              <a:defRPr/>
            </a:pPr>
            <a:r>
              <a:rPr lang="en-US" b="1" dirty="0">
                <a:latin typeface="Arial" panose="020B0604020202020204" pitchFamily="34" charset="0"/>
                <a:cs typeface="Arial" panose="020B0604020202020204" pitchFamily="34" charset="0"/>
              </a:rPr>
              <a:t>“</a:t>
            </a:r>
            <a:r>
              <a:rPr lang="en-US" b="1" u="sng" dirty="0">
                <a:latin typeface="Arial" panose="020B0604020202020204" pitchFamily="34" charset="0"/>
                <a:cs typeface="Arial" panose="020B0604020202020204" pitchFamily="34" charset="0"/>
              </a:rPr>
              <a:t>RELOAD ONLY POINTS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only reloads the applicable Points List and is the preferred option to eliminate overwriting keyed data; e.g. quotas</a:t>
            </a:r>
          </a:p>
        </p:txBody>
      </p:sp>
      <p:pic>
        <p:nvPicPr>
          <p:cNvPr id="89092" name="Picture 1" descr="Points Lists">
            <a:extLst>
              <a:ext uri="{FF2B5EF4-FFF2-40B4-BE49-F238E27FC236}">
                <a16:creationId xmlns:a16="http://schemas.microsoft.com/office/drawing/2014/main" id="{F0058F79-09D7-408E-9F19-7CB8C385EA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138" y="1295400"/>
            <a:ext cx="38179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2" descr="Confirm">
            <a:extLst>
              <a:ext uri="{FF2B5EF4-FFF2-40B4-BE49-F238E27FC236}">
                <a16:creationId xmlns:a16="http://schemas.microsoft.com/office/drawing/2014/main" id="{F911326B-F79C-4F5B-9F79-A587DBE66A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703388"/>
            <a:ext cx="31242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3" descr="Reload From Points List">
            <a:extLst>
              <a:ext uri="{FF2B5EF4-FFF2-40B4-BE49-F238E27FC236}">
                <a16:creationId xmlns:a16="http://schemas.microsoft.com/office/drawing/2014/main" id="{D36B2564-09D4-455E-8908-B9824EB64C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92275"/>
            <a:ext cx="21415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E43A773-D219-4B80-B9E9-51BAAC187EF9}"/>
              </a:ext>
            </a:extLst>
          </p:cNvPr>
          <p:cNvSpPr>
            <a:spLocks noGrp="1"/>
          </p:cNvSpPr>
          <p:nvPr>
            <p:ph type="title" idx="4294967295"/>
          </p:nvPr>
        </p:nvSpPr>
        <p:spPr>
          <a:xfrm>
            <a:off x="577850" y="0"/>
            <a:ext cx="7339013" cy="1239838"/>
          </a:xfrm>
        </p:spPr>
        <p:txBody>
          <a:bodyPr/>
          <a:lstStyle/>
          <a:p>
            <a:pPr eaLnBrk="1" fontAlgn="auto" hangingPunct="1">
              <a:spcAft>
                <a:spcPts val="0"/>
              </a:spcAft>
              <a:defRPr/>
            </a:pPr>
            <a:r>
              <a:rPr lang="en-US" altLang="en-US" dirty="0"/>
              <a:t> </a:t>
            </a: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ENTER 1</a:t>
            </a:r>
            <a:r>
              <a:rPr lang="en-US" altLang="en-US" b="1" baseline="300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RUN TIMES</a:t>
            </a:r>
          </a:p>
        </p:txBody>
      </p:sp>
      <p:sp>
        <p:nvSpPr>
          <p:cNvPr id="3" name="Content Placeholder 2">
            <a:extLst>
              <a:ext uri="{FF2B5EF4-FFF2-40B4-BE49-F238E27FC236}">
                <a16:creationId xmlns:a16="http://schemas.microsoft.com/office/drawing/2014/main" id="{7A56CA99-BA78-4638-A239-7015B561B62B}"/>
              </a:ext>
            </a:extLst>
          </p:cNvPr>
          <p:cNvSpPr>
            <a:spLocks noGrp="1"/>
          </p:cNvSpPr>
          <p:nvPr>
            <p:ph idx="4294967295"/>
          </p:nvPr>
        </p:nvSpPr>
        <p:spPr>
          <a:xfrm>
            <a:off x="577850" y="1263650"/>
            <a:ext cx="8337550" cy="4827588"/>
          </a:xfrm>
        </p:spPr>
        <p:txBody>
          <a:bodyPr rtlCol="0">
            <a:normAutofit fontScale="62500" lnSpcReduction="20000"/>
          </a:bodyPr>
          <a:lstStyle/>
          <a:p>
            <a:pPr marL="0" indent="0" eaLnBrk="1" fontAlgn="auto" hangingPunct="1">
              <a:lnSpc>
                <a:spcPct val="120000"/>
              </a:lnSpc>
              <a:spcAft>
                <a:spcPts val="0"/>
              </a:spcAft>
              <a:buFont typeface="Arial" charset="0"/>
              <a:buNone/>
              <a:defRPr/>
            </a:pPr>
            <a:r>
              <a:rPr lang="en-US" b="1" dirty="0">
                <a:solidFill>
                  <a:schemeClr val="tx1"/>
                </a:solidFill>
                <a:latin typeface="Arial" panose="020B0604020202020204" pitchFamily="34" charset="0"/>
                <a:cs typeface="Arial" panose="020B0604020202020204" pitchFamily="34" charset="0"/>
              </a:rPr>
              <a:t>In a real race situation, times are electronically transferred from the timing equipment to the result computer and race documents are then either generated by that computer, or the race or timing file is exported to the </a:t>
            </a:r>
            <a:r>
              <a:rPr lang="en-US" b="1" u="sng" dirty="0">
                <a:solidFill>
                  <a:schemeClr val="tx1"/>
                </a:solidFill>
                <a:latin typeface="Arial" panose="020B0604020202020204" pitchFamily="34" charset="0"/>
                <a:cs typeface="Arial" panose="020B0604020202020204" pitchFamily="34" charset="0"/>
              </a:rPr>
              <a:t>RA’s</a:t>
            </a:r>
            <a:r>
              <a:rPr lang="en-US" b="1" dirty="0">
                <a:solidFill>
                  <a:schemeClr val="tx1"/>
                </a:solidFill>
                <a:latin typeface="Arial" panose="020B0604020202020204" pitchFamily="34" charset="0"/>
                <a:cs typeface="Arial" panose="020B0604020202020204" pitchFamily="34" charset="0"/>
              </a:rPr>
              <a:t> result computer </a:t>
            </a:r>
            <a:r>
              <a:rPr lang="en-US" b="1" i="1" dirty="0">
                <a:solidFill>
                  <a:schemeClr val="tx1"/>
                </a:solidFill>
                <a:latin typeface="Arial" panose="020B0604020202020204" pitchFamily="34" charset="0"/>
                <a:cs typeface="Arial" panose="020B0604020202020204" pitchFamily="34" charset="0"/>
              </a:rPr>
              <a:t>via memory stick, email attachment or cloud transfer</a:t>
            </a:r>
            <a:endParaRPr lang="en-US" b="1" dirty="0">
              <a:solidFill>
                <a:schemeClr val="tx1"/>
              </a:solidFill>
              <a:latin typeface="Arial" panose="020B0604020202020204" pitchFamily="34" charset="0"/>
              <a:cs typeface="Arial" panose="020B0604020202020204" pitchFamily="34" charset="0"/>
            </a:endParaRPr>
          </a:p>
          <a:p>
            <a:pPr marL="0" indent="0" eaLnBrk="1" fontAlgn="auto" hangingPunct="1">
              <a:lnSpc>
                <a:spcPct val="120000"/>
              </a:lnSpc>
              <a:spcAft>
                <a:spcPts val="0"/>
              </a:spcAft>
              <a:buFont typeface="Arial" charset="0"/>
              <a:buNone/>
              <a:defRPr/>
            </a:pPr>
            <a:r>
              <a:rPr lang="en-US" b="1" dirty="0">
                <a:solidFill>
                  <a:schemeClr val="tx1"/>
                </a:solidFill>
                <a:latin typeface="Arial" panose="020B0604020202020204" pitchFamily="34" charset="0"/>
                <a:cs typeface="Arial" panose="020B0604020202020204" pitchFamily="34" charset="0"/>
              </a:rPr>
              <a:t>However, you are here to learn, so:</a:t>
            </a:r>
          </a:p>
          <a:p>
            <a:pPr eaLnBrk="1" fontAlgn="auto" hangingPunct="1">
              <a:lnSpc>
                <a:spcPct val="120000"/>
              </a:lnSpc>
              <a:spcAft>
                <a:spcPts val="0"/>
              </a:spcAft>
              <a:buFont typeface="Arial" panose="020B0604020202020204" pitchFamily="34" charset="0"/>
              <a:buChar char="•"/>
              <a:defRPr/>
            </a:pPr>
            <a:r>
              <a:rPr lang="en-US" b="1" dirty="0">
                <a:solidFill>
                  <a:srgbClr val="0000FF"/>
                </a:solidFill>
                <a:latin typeface="Arial" panose="020B0604020202020204" pitchFamily="34" charset="0"/>
                <a:cs typeface="Arial" panose="020B0604020202020204" pitchFamily="34" charset="0"/>
              </a:rPr>
              <a:t>Use “Electronic Time Recording Form – 1</a:t>
            </a:r>
            <a:r>
              <a:rPr lang="en-US" b="1" baseline="30000" dirty="0">
                <a:solidFill>
                  <a:srgbClr val="0000FF"/>
                </a:solidFill>
                <a:latin typeface="Arial" panose="020B0604020202020204" pitchFamily="34" charset="0"/>
                <a:cs typeface="Arial" panose="020B0604020202020204" pitchFamily="34" charset="0"/>
              </a:rPr>
              <a:t>st</a:t>
            </a:r>
            <a:r>
              <a:rPr lang="en-US" b="1" dirty="0">
                <a:solidFill>
                  <a:srgbClr val="0000FF"/>
                </a:solidFill>
                <a:latin typeface="Arial" panose="020B0604020202020204" pitchFamily="34" charset="0"/>
                <a:cs typeface="Arial" panose="020B0604020202020204" pitchFamily="34" charset="0"/>
              </a:rPr>
              <a:t> Run”:               </a:t>
            </a:r>
          </a:p>
          <a:p>
            <a:pPr marL="0" indent="0" eaLnBrk="1" fontAlgn="auto" hangingPunct="1">
              <a:lnSpc>
                <a:spcPct val="120000"/>
              </a:lnSpc>
              <a:spcAft>
                <a:spcPts val="0"/>
              </a:spcAft>
              <a:buFont typeface="Arial" charset="0"/>
              <a:buNone/>
              <a:defRPr/>
            </a:pPr>
            <a:r>
              <a:rPr lang="en-US" b="1" dirty="0">
                <a:latin typeface="Arial" panose="020B0604020202020204" pitchFamily="34" charset="0"/>
                <a:cs typeface="Arial" panose="020B0604020202020204" pitchFamily="34" charset="0"/>
              </a:rPr>
              <a:t>       RA </a:t>
            </a:r>
            <a:r>
              <a:rPr lang="en-US" b="1" cap="all" dirty="0">
                <a:latin typeface="Arial" panose="020B0604020202020204" pitchFamily="34" charset="0"/>
                <a:cs typeface="Arial" panose="020B0604020202020204" pitchFamily="34" charset="0"/>
              </a:rPr>
              <a:t>Study Guide Section </a:t>
            </a:r>
            <a:r>
              <a:rPr lang="en-US" b="1" dirty="0">
                <a:latin typeface="Arial" panose="020B0604020202020204" pitchFamily="34" charset="0"/>
                <a:cs typeface="Arial" panose="020B0604020202020204" pitchFamily="34" charset="0"/>
              </a:rPr>
              <a:t>1, </a:t>
            </a:r>
            <a:r>
              <a:rPr lang="en-US"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 26</a:t>
            </a:r>
            <a:r>
              <a:rPr lang="en-US" b="1" dirty="0">
                <a:latin typeface="Arial" panose="020B0604020202020204" pitchFamily="34" charset="0"/>
                <a:cs typeface="Arial" panose="020B0604020202020204" pitchFamily="34" charset="0"/>
              </a:rPr>
              <a:t>, key in 1</a:t>
            </a:r>
            <a:r>
              <a:rPr lang="en-US" b="1" baseline="30000" dirty="0">
                <a:latin typeface="Arial" panose="020B0604020202020204" pitchFamily="34" charset="0"/>
                <a:cs typeface="Arial" panose="020B0604020202020204" pitchFamily="34" charset="0"/>
              </a:rPr>
              <a:t>st</a:t>
            </a:r>
            <a:r>
              <a:rPr lang="en-US" b="1" dirty="0">
                <a:latin typeface="Arial" panose="020B0604020202020204" pitchFamily="34" charset="0"/>
                <a:cs typeface="Arial" panose="020B0604020202020204" pitchFamily="34" charset="0"/>
              </a:rPr>
              <a:t> run data (times/status)</a:t>
            </a:r>
          </a:p>
          <a:p>
            <a:pPr eaLnBrk="1" fontAlgn="auto" hangingPunct="1">
              <a:lnSpc>
                <a:spcPct val="120000"/>
              </a:lnSpc>
              <a:spcAft>
                <a:spcPts val="0"/>
              </a:spcAft>
              <a:buFont typeface="Arial" panose="020B0604020202020204" pitchFamily="34" charset="0"/>
              <a:buChar char="•"/>
              <a:defRPr/>
            </a:pPr>
            <a:r>
              <a:rPr lang="en-US" b="1" dirty="0">
                <a:solidFill>
                  <a:srgbClr val="0000FF"/>
                </a:solidFill>
                <a:latin typeface="Arial" panose="020B0604020202020204" pitchFamily="34" charset="0"/>
                <a:cs typeface="Arial" panose="020B0604020202020204" pitchFamily="34" charset="0"/>
              </a:rPr>
              <a:t>Use “Report by the Referee – 1</a:t>
            </a:r>
            <a:r>
              <a:rPr lang="en-US" b="1" baseline="30000" dirty="0">
                <a:solidFill>
                  <a:srgbClr val="0000FF"/>
                </a:solidFill>
                <a:latin typeface="Arial" panose="020B0604020202020204" pitchFamily="34" charset="0"/>
                <a:cs typeface="Arial" panose="020B0604020202020204" pitchFamily="34" charset="0"/>
              </a:rPr>
              <a:t>st</a:t>
            </a:r>
            <a:r>
              <a:rPr lang="en-US" b="1" dirty="0">
                <a:solidFill>
                  <a:srgbClr val="0000FF"/>
                </a:solidFill>
                <a:latin typeface="Arial" panose="020B0604020202020204" pitchFamily="34" charset="0"/>
                <a:cs typeface="Arial" panose="020B0604020202020204" pitchFamily="34" charset="0"/>
              </a:rPr>
              <a:t> Run”:</a:t>
            </a:r>
          </a:p>
          <a:p>
            <a:pPr marL="0" indent="0" eaLnBrk="1" fontAlgn="auto" hangingPunct="1">
              <a:lnSpc>
                <a:spcPct val="120000"/>
              </a:lnSpc>
              <a:spcAft>
                <a:spcPts val="0"/>
              </a:spcAft>
              <a:buFont typeface="Arial" charset="0"/>
              <a:buNone/>
              <a:defRPr/>
            </a:pPr>
            <a:r>
              <a:rPr lang="en-US" b="1" dirty="0">
                <a:latin typeface="Arial" panose="020B0604020202020204" pitchFamily="34" charset="0"/>
                <a:cs typeface="Arial" panose="020B0604020202020204" pitchFamily="34" charset="0"/>
              </a:rPr>
              <a:t>       RA </a:t>
            </a:r>
            <a:r>
              <a:rPr lang="en-US" b="1" cap="all" dirty="0">
                <a:latin typeface="Arial" panose="020B0604020202020204" pitchFamily="34" charset="0"/>
                <a:cs typeface="Arial" panose="020B0604020202020204" pitchFamily="34" charset="0"/>
              </a:rPr>
              <a:t>Study Guide Section</a:t>
            </a:r>
            <a:r>
              <a:rPr lang="en-US" b="1" dirty="0">
                <a:latin typeface="Arial" panose="020B0604020202020204" pitchFamily="34" charset="0"/>
                <a:cs typeface="Arial" panose="020B0604020202020204" pitchFamily="34" charset="0"/>
              </a:rPr>
              <a:t> 1, </a:t>
            </a:r>
            <a:r>
              <a:rPr lang="en-US"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 27</a:t>
            </a:r>
            <a:r>
              <a:rPr lang="en-US" b="1" dirty="0">
                <a:solidFill>
                  <a:srgbClr val="002060"/>
                </a:solidFill>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verify status of DNS/DNF/DSQ   </a:t>
            </a:r>
          </a:p>
          <a:p>
            <a:pPr marL="0" indent="0" eaLnBrk="1" fontAlgn="auto" hangingPunct="1">
              <a:lnSpc>
                <a:spcPct val="120000"/>
              </a:lnSpc>
              <a:spcBef>
                <a:spcPts val="0"/>
              </a:spcBef>
              <a:spcAft>
                <a:spcPts val="0"/>
              </a:spcAft>
              <a:buFont typeface="Arial" charset="0"/>
              <a:buNone/>
              <a:defRPr/>
            </a:pPr>
            <a:r>
              <a:rPr lang="en-US" b="1" dirty="0">
                <a:latin typeface="Arial" panose="020B0604020202020204" pitchFamily="34" charset="0"/>
                <a:cs typeface="Arial" panose="020B0604020202020204" pitchFamily="34" charset="0"/>
              </a:rPr>
              <a:t>       competitors!</a:t>
            </a:r>
          </a:p>
          <a:p>
            <a:pPr marL="0" indent="0" eaLnBrk="1" fontAlgn="auto" hangingPunct="1">
              <a:lnSpc>
                <a:spcPct val="120000"/>
              </a:lnSpc>
              <a:spcBef>
                <a:spcPts val="1800"/>
              </a:spcBef>
              <a:spcAft>
                <a:spcPts val="0"/>
              </a:spcAft>
              <a:buFont typeface="Arial" panose="020B0604020202020204" pitchFamily="34" charset="0"/>
              <a:buNone/>
              <a:defRPr/>
            </a:pPr>
            <a:r>
              <a:rPr lang="en-US" b="1" dirty="0">
                <a:solidFill>
                  <a:srgbClr val="003399"/>
                </a:solidFill>
                <a:latin typeface="Arial" panose="020B0604020202020204" pitchFamily="34" charset="0"/>
                <a:cs typeface="Arial" panose="020B0604020202020204" pitchFamily="34" charset="0"/>
              </a:rPr>
              <a:t>How many “options” are available that allow you to enter competitors’ times?</a:t>
            </a:r>
          </a:p>
          <a:p>
            <a:pPr eaLnBrk="1" fontAlgn="auto" hangingPunct="1">
              <a:spcAft>
                <a:spcPts val="0"/>
              </a:spcAft>
              <a:defRPr/>
            </a:pPr>
            <a:endParaRPr lang="en-US" dirty="0"/>
          </a:p>
        </p:txBody>
      </p:sp>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5E21F567-9580-4028-AED1-0B72CC35A225}"/>
              </a:ext>
            </a:extLst>
          </p:cNvPr>
          <p:cNvSpPr>
            <a:spLocks noGrp="1"/>
          </p:cNvSpPr>
          <p:nvPr>
            <p:ph type="title" idx="4294967295"/>
          </p:nvPr>
        </p:nvSpPr>
        <p:spPr>
          <a:xfrm>
            <a:off x="285750" y="0"/>
            <a:ext cx="7339013" cy="1143000"/>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MANUAL TIME ENTRY</a:t>
            </a:r>
          </a:p>
        </p:txBody>
      </p:sp>
      <p:sp>
        <p:nvSpPr>
          <p:cNvPr id="91139" name="TextBox 4">
            <a:extLst>
              <a:ext uri="{FF2B5EF4-FFF2-40B4-BE49-F238E27FC236}">
                <a16:creationId xmlns:a16="http://schemas.microsoft.com/office/drawing/2014/main" id="{CFEE596E-DFF8-4286-B876-6DEA8E0F1D92}"/>
              </a:ext>
            </a:extLst>
          </p:cNvPr>
          <p:cNvSpPr txBox="1">
            <a:spLocks noChangeArrowheads="1"/>
          </p:cNvSpPr>
          <p:nvPr/>
        </p:nvSpPr>
        <p:spPr bwMode="auto">
          <a:xfrm>
            <a:off x="285750" y="307975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00FF"/>
                </a:solidFill>
                <a:latin typeface="Arial" panose="020B0604020202020204" pitchFamily="34" charset="0"/>
                <a:cs typeface="Arial" panose="020B0604020202020204" pitchFamily="34" charset="0"/>
              </a:rPr>
              <a:t>Times can be entered or edited in the 1</a:t>
            </a:r>
            <a:r>
              <a:rPr lang="en-US" altLang="en-US" b="1" baseline="30000" dirty="0">
                <a:solidFill>
                  <a:srgbClr val="0000FF"/>
                </a:solidFill>
                <a:latin typeface="Arial" panose="020B0604020202020204" pitchFamily="34" charset="0"/>
                <a:cs typeface="Arial" panose="020B0604020202020204" pitchFamily="34" charset="0"/>
              </a:rPr>
              <a:t>st</a:t>
            </a:r>
            <a:r>
              <a:rPr lang="en-US" altLang="en-US" b="1" dirty="0">
                <a:solidFill>
                  <a:srgbClr val="0000FF"/>
                </a:solidFill>
                <a:latin typeface="Arial" panose="020B0604020202020204" pitchFamily="34" charset="0"/>
                <a:cs typeface="Arial" panose="020B0604020202020204" pitchFamily="34" charset="0"/>
              </a:rPr>
              <a:t> or 2</a:t>
            </a:r>
            <a:r>
              <a:rPr lang="en-US" altLang="en-US" b="1" baseline="30000" dirty="0">
                <a:solidFill>
                  <a:srgbClr val="0000FF"/>
                </a:solidFill>
                <a:latin typeface="Arial" panose="020B0604020202020204" pitchFamily="34" charset="0"/>
                <a:cs typeface="Arial" panose="020B0604020202020204" pitchFamily="34" charset="0"/>
              </a:rPr>
              <a:t>nd</a:t>
            </a:r>
            <a:r>
              <a:rPr lang="en-US" altLang="en-US" b="1" dirty="0">
                <a:solidFill>
                  <a:srgbClr val="0000FF"/>
                </a:solidFill>
                <a:latin typeface="Arial" panose="020B0604020202020204" pitchFamily="34" charset="0"/>
                <a:cs typeface="Arial" panose="020B0604020202020204" pitchFamily="34" charset="0"/>
              </a:rPr>
              <a:t> Run Result field, as required</a:t>
            </a:r>
          </a:p>
        </p:txBody>
      </p:sp>
      <p:sp>
        <p:nvSpPr>
          <p:cNvPr id="6" name="Left-Right Arrow 5">
            <a:extLst>
              <a:ext uri="{FF2B5EF4-FFF2-40B4-BE49-F238E27FC236}">
                <a16:creationId xmlns:a16="http://schemas.microsoft.com/office/drawing/2014/main" id="{4C7E03E3-5BCA-4F7A-BA00-B1C7A43A88A4}"/>
              </a:ext>
            </a:extLst>
          </p:cNvPr>
          <p:cNvSpPr/>
          <p:nvPr/>
        </p:nvSpPr>
        <p:spPr>
          <a:xfrm>
            <a:off x="1676400" y="4038600"/>
            <a:ext cx="13716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1141" name="Picture 2" descr="Screen Clipping">
            <a:extLst>
              <a:ext uri="{FF2B5EF4-FFF2-40B4-BE49-F238E27FC236}">
                <a16:creationId xmlns:a16="http://schemas.microsoft.com/office/drawing/2014/main" id="{D881DB26-7E3A-4A63-A227-2C990AD92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975" y="1295400"/>
            <a:ext cx="5380038"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a:extLst>
              <a:ext uri="{FF2B5EF4-FFF2-40B4-BE49-F238E27FC236}">
                <a16:creationId xmlns:a16="http://schemas.microsoft.com/office/drawing/2014/main" id="{1B998B3E-1DAE-4EE3-8911-7395F37EB340}"/>
              </a:ext>
            </a:extLst>
          </p:cNvPr>
          <p:cNvSpPr>
            <a:spLocks noGrp="1"/>
          </p:cNvSpPr>
          <p:nvPr>
            <p:ph type="title" idx="4294967295"/>
          </p:nvPr>
        </p:nvSpPr>
        <p:spPr>
          <a:xfrm>
            <a:off x="666750" y="190500"/>
            <a:ext cx="8229600" cy="663575"/>
          </a:xfrm>
        </p:spPr>
        <p:txBody>
          <a:bodyPr/>
          <a:lstStyle/>
          <a:p>
            <a:pPr eaLnBrk="1" fontAlgn="auto" hangingPunct="1">
              <a:spcAft>
                <a:spcPts val="0"/>
              </a:spcAft>
              <a:defRPr/>
            </a:pPr>
            <a:r>
              <a:rPr lang="en-US" alt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MANUAL ENTRY OPTIONS</a:t>
            </a:r>
          </a:p>
        </p:txBody>
      </p:sp>
      <p:pic>
        <p:nvPicPr>
          <p:cNvPr id="92163" name="Content Placeholder 1" descr="Which run ?">
            <a:extLst>
              <a:ext uri="{FF2B5EF4-FFF2-40B4-BE49-F238E27FC236}">
                <a16:creationId xmlns:a16="http://schemas.microsoft.com/office/drawing/2014/main" id="{305DACC9-3EC8-468C-ABC2-100786D587B7}"/>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527925" y="1465263"/>
            <a:ext cx="1616075" cy="1570037"/>
          </a:xfrm>
        </p:spPr>
      </p:pic>
      <p:sp>
        <p:nvSpPr>
          <p:cNvPr id="92164" name="TextBox 5">
            <a:extLst>
              <a:ext uri="{FF2B5EF4-FFF2-40B4-BE49-F238E27FC236}">
                <a16:creationId xmlns:a16="http://schemas.microsoft.com/office/drawing/2014/main" id="{A7F1BEFE-5841-42EA-BF61-CB4A34248EA3}"/>
              </a:ext>
            </a:extLst>
          </p:cNvPr>
          <p:cNvSpPr txBox="1">
            <a:spLocks noChangeArrowheads="1"/>
          </p:cNvSpPr>
          <p:nvPr/>
        </p:nvSpPr>
        <p:spPr bwMode="auto">
          <a:xfrm>
            <a:off x="4781550" y="4543425"/>
            <a:ext cx="24415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700" b="1" u="sng" dirty="0">
                <a:solidFill>
                  <a:srgbClr val="0000FF"/>
                </a:solidFill>
                <a:latin typeface="Arial" panose="020B0604020202020204" pitchFamily="34" charset="0"/>
                <a:cs typeface="Arial" panose="020B0604020202020204" pitchFamily="34" charset="0"/>
              </a:rPr>
              <a:t>“Enter Time of Day”</a:t>
            </a:r>
          </a:p>
        </p:txBody>
      </p:sp>
      <p:sp>
        <p:nvSpPr>
          <p:cNvPr id="92165" name="TextBox 7">
            <a:extLst>
              <a:ext uri="{FF2B5EF4-FFF2-40B4-BE49-F238E27FC236}">
                <a16:creationId xmlns:a16="http://schemas.microsoft.com/office/drawing/2014/main" id="{EEF4366D-B391-4B70-B33D-55E3A654A262}"/>
              </a:ext>
            </a:extLst>
          </p:cNvPr>
          <p:cNvSpPr txBox="1">
            <a:spLocks noChangeArrowheads="1"/>
          </p:cNvSpPr>
          <p:nvPr/>
        </p:nvSpPr>
        <p:spPr bwMode="auto">
          <a:xfrm>
            <a:off x="5094288" y="1582738"/>
            <a:ext cx="2058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solidFill>
                  <a:srgbClr val="0000FF"/>
                </a:solidFill>
                <a:latin typeface="Arial" panose="020B0604020202020204" pitchFamily="34" charset="0"/>
                <a:cs typeface="Arial" panose="020B0604020202020204" pitchFamily="34" charset="0"/>
              </a:rPr>
              <a:t>Select a run:</a:t>
            </a:r>
          </a:p>
        </p:txBody>
      </p:sp>
      <p:sp>
        <p:nvSpPr>
          <p:cNvPr id="92166" name="TextBox 9">
            <a:extLst>
              <a:ext uri="{FF2B5EF4-FFF2-40B4-BE49-F238E27FC236}">
                <a16:creationId xmlns:a16="http://schemas.microsoft.com/office/drawing/2014/main" id="{39301BEA-3516-4520-98C1-D7F32348E9B5}"/>
              </a:ext>
            </a:extLst>
          </p:cNvPr>
          <p:cNvSpPr txBox="1">
            <a:spLocks noChangeArrowheads="1"/>
          </p:cNvSpPr>
          <p:nvPr/>
        </p:nvSpPr>
        <p:spPr bwMode="auto">
          <a:xfrm>
            <a:off x="5014913" y="1063625"/>
            <a:ext cx="329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u="sng" dirty="0">
                <a:solidFill>
                  <a:srgbClr val="0000FF"/>
                </a:solidFill>
                <a:latin typeface="Arial" panose="020B0604020202020204" pitchFamily="34" charset="0"/>
                <a:cs typeface="Arial" panose="020B0604020202020204" pitchFamily="34" charset="0"/>
              </a:rPr>
              <a:t>“Enter Times (Elapsed)”</a:t>
            </a:r>
          </a:p>
        </p:txBody>
      </p:sp>
      <p:pic>
        <p:nvPicPr>
          <p:cNvPr id="92167" name="Picture 4" descr="Screen Clipping">
            <a:extLst>
              <a:ext uri="{FF2B5EF4-FFF2-40B4-BE49-F238E27FC236}">
                <a16:creationId xmlns:a16="http://schemas.microsoft.com/office/drawing/2014/main" id="{EF3CDB56-1C1E-4D93-8DEF-A951CD7DE8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250" y="4984750"/>
            <a:ext cx="15001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5" descr="Screen Clipping">
            <a:extLst>
              <a:ext uri="{FF2B5EF4-FFF2-40B4-BE49-F238E27FC236}">
                <a16:creationId xmlns:a16="http://schemas.microsoft.com/office/drawing/2014/main" id="{31CEB317-F41A-4D4C-B739-34FB8A50D9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0500" y="3519488"/>
            <a:ext cx="23764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9" name="Picture 6" descr="Screen Clipping">
            <a:extLst>
              <a:ext uri="{FF2B5EF4-FFF2-40B4-BE49-F238E27FC236}">
                <a16:creationId xmlns:a16="http://schemas.microsoft.com/office/drawing/2014/main" id="{C471E8DF-DC1B-4B29-A7C3-0D85E1CA7C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1613" y="4973638"/>
            <a:ext cx="2392362"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1" name="Picture 2" descr="Screen Clipping">
            <a:extLst>
              <a:ext uri="{FF2B5EF4-FFF2-40B4-BE49-F238E27FC236}">
                <a16:creationId xmlns:a16="http://schemas.microsoft.com/office/drawing/2014/main" id="{8120030A-08C4-4923-885A-DC298FE3F3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1825" y="2189163"/>
            <a:ext cx="1833563"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6" name="TextBox 8">
            <a:extLst>
              <a:ext uri="{FF2B5EF4-FFF2-40B4-BE49-F238E27FC236}">
                <a16:creationId xmlns:a16="http://schemas.microsoft.com/office/drawing/2014/main" id="{798E4C2D-E792-4FC6-AA6D-8A0FC991AB49}"/>
              </a:ext>
            </a:extLst>
          </p:cNvPr>
          <p:cNvSpPr txBox="1">
            <a:spLocks noChangeArrowheads="1"/>
          </p:cNvSpPr>
          <p:nvPr/>
        </p:nvSpPr>
        <p:spPr bwMode="auto">
          <a:xfrm>
            <a:off x="5795963" y="3092450"/>
            <a:ext cx="2254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solidFill>
                  <a:srgbClr val="0000FF"/>
                </a:solidFill>
                <a:latin typeface="Arial" panose="020B0604020202020204" pitchFamily="34" charset="0"/>
                <a:cs typeface="Arial" panose="020B0604020202020204" pitchFamily="34" charset="0"/>
              </a:rPr>
              <a:t>Enter your data:</a:t>
            </a:r>
          </a:p>
        </p:txBody>
      </p:sp>
      <p:pic>
        <p:nvPicPr>
          <p:cNvPr id="3" name="Picture 2">
            <a:extLst>
              <a:ext uri="{FF2B5EF4-FFF2-40B4-BE49-F238E27FC236}">
                <a16:creationId xmlns:a16="http://schemas.microsoft.com/office/drawing/2014/main" id="{D170CD2A-B0BD-4321-A60D-DA47B047E1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208" y="1679574"/>
            <a:ext cx="4607291" cy="4724401"/>
          </a:xfrm>
          <a:prstGeom prst="rect">
            <a:avLst/>
          </a:prstGeom>
        </p:spPr>
      </p:pic>
      <p:pic>
        <p:nvPicPr>
          <p:cNvPr id="92173" name="Picture 2" descr="Screen Clipping">
            <a:extLst>
              <a:ext uri="{FF2B5EF4-FFF2-40B4-BE49-F238E27FC236}">
                <a16:creationId xmlns:a16="http://schemas.microsoft.com/office/drawing/2014/main" id="{132EE210-6AF8-4EFF-83F5-3FD1BEB523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450" y="2079625"/>
            <a:ext cx="28336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E1A88C9F-4F6C-4FF6-ACA8-458F337D6310}"/>
              </a:ext>
            </a:extLst>
          </p:cNvPr>
          <p:cNvCxnSpPr>
            <a:stCxn id="92166" idx="1"/>
          </p:cNvCxnSpPr>
          <p:nvPr/>
        </p:nvCxnSpPr>
        <p:spPr>
          <a:xfrm flipH="1">
            <a:off x="4087813" y="1247775"/>
            <a:ext cx="927100" cy="140811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9F06522-A0D6-449B-9DAA-3490C175E181}"/>
              </a:ext>
            </a:extLst>
          </p:cNvPr>
          <p:cNvCxnSpPr/>
          <p:nvPr/>
        </p:nvCxnSpPr>
        <p:spPr>
          <a:xfrm>
            <a:off x="4087813" y="2960688"/>
            <a:ext cx="1398587" cy="160337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B2B925-6ADE-467F-A96A-3AAD4B92D804}"/>
              </a:ext>
            </a:extLst>
          </p:cNvPr>
          <p:cNvSpPr/>
          <p:nvPr/>
        </p:nvSpPr>
        <p:spPr>
          <a:xfrm>
            <a:off x="749911" y="306387"/>
            <a:ext cx="7400744" cy="646331"/>
          </a:xfrm>
          <a:prstGeom prst="rect">
            <a:avLst/>
          </a:prstGeom>
        </p:spPr>
        <p:txBody>
          <a:bodyPr wrap="none">
            <a:spAutoFit/>
          </a:bodyPr>
          <a:lstStyle/>
          <a:p>
            <a:pPr>
              <a:defRPr/>
            </a:pPr>
            <a:r>
              <a:rPr lang="en-US" altLang="en-US" sz="36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Time-Of-Day (TOD) EDIT OPTION</a:t>
            </a:r>
            <a:endParaRPr lang="en-US" sz="3600" dirty="0"/>
          </a:p>
        </p:txBody>
      </p:sp>
      <p:pic>
        <p:nvPicPr>
          <p:cNvPr id="8" name="Picture 7">
            <a:extLst>
              <a:ext uri="{FF2B5EF4-FFF2-40B4-BE49-F238E27FC236}">
                <a16:creationId xmlns:a16="http://schemas.microsoft.com/office/drawing/2014/main" id="{01DA1E1C-FE64-4C64-9B9C-A54945B23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0"/>
            <a:ext cx="3930528" cy="4381500"/>
          </a:xfrm>
          <a:prstGeom prst="rect">
            <a:avLst/>
          </a:prstGeom>
        </p:spPr>
      </p:pic>
      <p:sp>
        <p:nvSpPr>
          <p:cNvPr id="10" name="Arrow: Left-Right 9">
            <a:extLst>
              <a:ext uri="{FF2B5EF4-FFF2-40B4-BE49-F238E27FC236}">
                <a16:creationId xmlns:a16="http://schemas.microsoft.com/office/drawing/2014/main" id="{00A4372F-3AFE-4248-9F39-F1F7E874F35F}"/>
              </a:ext>
            </a:extLst>
          </p:cNvPr>
          <p:cNvSpPr/>
          <p:nvPr/>
        </p:nvSpPr>
        <p:spPr>
          <a:xfrm>
            <a:off x="3749493" y="3638550"/>
            <a:ext cx="1066800" cy="76200"/>
          </a:xfrm>
          <a:prstGeom prst="leftRightArrow">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pic>
        <p:nvPicPr>
          <p:cNvPr id="5" name="Picture 4">
            <a:extLst>
              <a:ext uri="{FF2B5EF4-FFF2-40B4-BE49-F238E27FC236}">
                <a16:creationId xmlns:a16="http://schemas.microsoft.com/office/drawing/2014/main" id="{99B56893-D27E-4A7A-9353-F534E58DA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905000"/>
            <a:ext cx="4128821" cy="3859718"/>
          </a:xfrm>
          <a:prstGeom prst="rect">
            <a:avLst/>
          </a:prstGeom>
        </p:spPr>
      </p:pic>
      <p:sp>
        <p:nvSpPr>
          <p:cNvPr id="12" name="Arrow: Up-Down 11">
            <a:extLst>
              <a:ext uri="{FF2B5EF4-FFF2-40B4-BE49-F238E27FC236}">
                <a16:creationId xmlns:a16="http://schemas.microsoft.com/office/drawing/2014/main" id="{BA0EC9F6-56B2-4800-90D1-0B5A2D59FD2C}"/>
              </a:ext>
            </a:extLst>
          </p:cNvPr>
          <p:cNvSpPr/>
          <p:nvPr/>
        </p:nvSpPr>
        <p:spPr>
          <a:xfrm>
            <a:off x="914400" y="838200"/>
            <a:ext cx="76200" cy="1295400"/>
          </a:xfrm>
          <a:prstGeom prst="upDownArrow">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EEA5F81A-F8E0-4E7B-8AD4-9F8078B09696}"/>
              </a:ext>
            </a:extLst>
          </p:cNvPr>
          <p:cNvSpPr>
            <a:spLocks noGrp="1"/>
          </p:cNvSpPr>
          <p:nvPr>
            <p:ph type="title" idx="4294967295"/>
          </p:nvPr>
        </p:nvSpPr>
        <p:spPr>
          <a:xfrm>
            <a:off x="0" y="-52388"/>
            <a:ext cx="8229600" cy="887413"/>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en-US" b="1" u="sng"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FILE</a:t>
            </a: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OPTIONS</a:t>
            </a:r>
          </a:p>
        </p:txBody>
      </p:sp>
      <p:sp>
        <p:nvSpPr>
          <p:cNvPr id="94211" name="TextBox 5">
            <a:extLst>
              <a:ext uri="{FF2B5EF4-FFF2-40B4-BE49-F238E27FC236}">
                <a16:creationId xmlns:a16="http://schemas.microsoft.com/office/drawing/2014/main" id="{93D1DC57-46AD-4158-9E98-A251ADEA894E}"/>
              </a:ext>
            </a:extLst>
          </p:cNvPr>
          <p:cNvSpPr txBox="1">
            <a:spLocks noChangeArrowheads="1"/>
          </p:cNvSpPr>
          <p:nvPr/>
        </p:nvSpPr>
        <p:spPr bwMode="auto">
          <a:xfrm>
            <a:off x="279400" y="4519613"/>
            <a:ext cx="28225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3399"/>
                </a:solidFill>
                <a:latin typeface="Arial" panose="020B0604020202020204" pitchFamily="34" charset="0"/>
                <a:cs typeface="Arial" panose="020B0604020202020204" pitchFamily="34" charset="0"/>
              </a:rPr>
              <a:t>“Copy Race”: </a:t>
            </a:r>
            <a:r>
              <a:rPr lang="en-US" altLang="en-US" sz="1600" u="sng" dirty="0">
                <a:solidFill>
                  <a:srgbClr val="0000FF"/>
                </a:solidFill>
                <a:latin typeface="Arial" panose="020B0604020202020204" pitchFamily="34" charset="0"/>
                <a:cs typeface="Arial" panose="020B0604020202020204" pitchFamily="34" charset="0"/>
              </a:rPr>
              <a:t>Preferred</a:t>
            </a:r>
            <a:r>
              <a:rPr lang="en-US" altLang="en-US" sz="1600" dirty="0">
                <a:solidFill>
                  <a:srgbClr val="0000FF"/>
                </a:solidFill>
                <a:latin typeface="Arial" panose="020B0604020202020204" pitchFamily="34" charset="0"/>
                <a:cs typeface="Arial" panose="020B0604020202020204" pitchFamily="34" charset="0"/>
              </a:rPr>
              <a:t> option for copying a race file to a different location;  </a:t>
            </a:r>
            <a:r>
              <a:rPr lang="en-US" altLang="en-US" sz="1600" b="1" i="1" dirty="0">
                <a:latin typeface="Arial" panose="020B0604020202020204" pitchFamily="34" charset="0"/>
                <a:cs typeface="Arial" panose="020B0604020202020204" pitchFamily="34" charset="0"/>
              </a:rPr>
              <a:t>this</a:t>
            </a:r>
          </a:p>
          <a:p>
            <a:pPr eaLnBrk="1" hangingPunct="1"/>
            <a:r>
              <a:rPr lang="en-US" altLang="en-US" i="1" dirty="0">
                <a:latin typeface="Arial" panose="020B0604020202020204" pitchFamily="34" charset="0"/>
                <a:cs typeface="Arial" panose="020B0604020202020204" pitchFamily="34" charset="0"/>
              </a:rPr>
              <a:t>option overwrites database of destination computer.</a:t>
            </a:r>
          </a:p>
        </p:txBody>
      </p:sp>
      <p:sp>
        <p:nvSpPr>
          <p:cNvPr id="94212" name="TextBox 1">
            <a:extLst>
              <a:ext uri="{FF2B5EF4-FFF2-40B4-BE49-F238E27FC236}">
                <a16:creationId xmlns:a16="http://schemas.microsoft.com/office/drawing/2014/main" id="{1FB252D3-B07D-44D9-AB0A-8E46F6F7EDD0}"/>
              </a:ext>
            </a:extLst>
          </p:cNvPr>
          <p:cNvSpPr txBox="1">
            <a:spLocks noChangeArrowheads="1"/>
          </p:cNvSpPr>
          <p:nvPr/>
        </p:nvSpPr>
        <p:spPr bwMode="auto">
          <a:xfrm>
            <a:off x="279400" y="1363663"/>
            <a:ext cx="1701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00FF"/>
                </a:solidFill>
                <a:latin typeface="Arial" panose="020B0604020202020204" pitchFamily="34" charset="0"/>
                <a:cs typeface="Arial" panose="020B0604020202020204" pitchFamily="34" charset="0"/>
              </a:rPr>
              <a:t>“Save”: </a:t>
            </a:r>
            <a:r>
              <a:rPr lang="en-US" altLang="en-US" sz="1600" dirty="0">
                <a:solidFill>
                  <a:srgbClr val="0000FF"/>
                </a:solidFill>
                <a:latin typeface="Arial" panose="020B0604020202020204" pitchFamily="34" charset="0"/>
                <a:cs typeface="Arial" panose="020B0604020202020204" pitchFamily="34" charset="0"/>
              </a:rPr>
              <a:t>Save file in current location.</a:t>
            </a:r>
          </a:p>
        </p:txBody>
      </p:sp>
      <p:sp>
        <p:nvSpPr>
          <p:cNvPr id="94213" name="TextBox 2">
            <a:extLst>
              <a:ext uri="{FF2B5EF4-FFF2-40B4-BE49-F238E27FC236}">
                <a16:creationId xmlns:a16="http://schemas.microsoft.com/office/drawing/2014/main" id="{94FAF885-C218-41DF-A916-942A8934E085}"/>
              </a:ext>
            </a:extLst>
          </p:cNvPr>
          <p:cNvSpPr txBox="1">
            <a:spLocks noChangeArrowheads="1"/>
          </p:cNvSpPr>
          <p:nvPr/>
        </p:nvSpPr>
        <p:spPr bwMode="auto">
          <a:xfrm>
            <a:off x="623888" y="2508250"/>
            <a:ext cx="19859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00FF"/>
                </a:solidFill>
                <a:latin typeface="Arial" panose="020B0604020202020204" pitchFamily="34" charset="0"/>
                <a:cs typeface="Arial" panose="020B0604020202020204" pitchFamily="34" charset="0"/>
              </a:rPr>
              <a:t>“Save As”: </a:t>
            </a:r>
            <a:r>
              <a:rPr lang="en-US" altLang="en-US" sz="1600" dirty="0">
                <a:solidFill>
                  <a:srgbClr val="0000FF"/>
                </a:solidFill>
                <a:latin typeface="Arial" panose="020B0604020202020204" pitchFamily="34" charset="0"/>
                <a:cs typeface="Arial" panose="020B0604020202020204" pitchFamily="34" charset="0"/>
              </a:rPr>
              <a:t>Save file with new name e.g. to create a new race where you require a new Live Timing registration.</a:t>
            </a:r>
            <a:endParaRPr lang="en-US" altLang="en-US" sz="1600" b="1" dirty="0">
              <a:solidFill>
                <a:srgbClr val="0000FF"/>
              </a:solidFill>
              <a:latin typeface="Arial" panose="020B0604020202020204" pitchFamily="34" charset="0"/>
              <a:cs typeface="Arial" panose="020B0604020202020204" pitchFamily="34" charset="0"/>
            </a:endParaRPr>
          </a:p>
        </p:txBody>
      </p:sp>
      <p:sp>
        <p:nvSpPr>
          <p:cNvPr id="94214" name="TextBox 3">
            <a:extLst>
              <a:ext uri="{FF2B5EF4-FFF2-40B4-BE49-F238E27FC236}">
                <a16:creationId xmlns:a16="http://schemas.microsoft.com/office/drawing/2014/main" id="{DBDF50EC-5C8D-46B7-B388-DD5BE0F2E4A7}"/>
              </a:ext>
            </a:extLst>
          </p:cNvPr>
          <p:cNvSpPr txBox="1">
            <a:spLocks noChangeArrowheads="1"/>
          </p:cNvSpPr>
          <p:nvPr/>
        </p:nvSpPr>
        <p:spPr bwMode="auto">
          <a:xfrm>
            <a:off x="7239000" y="1096963"/>
            <a:ext cx="1752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00FF"/>
                </a:solidFill>
                <a:latin typeface="Arial" panose="020B0604020202020204" pitchFamily="34" charset="0"/>
                <a:cs typeface="Arial" panose="020B0604020202020204" pitchFamily="34" charset="0"/>
              </a:rPr>
              <a:t>“Import” / “Export”: </a:t>
            </a:r>
            <a:r>
              <a:rPr lang="en-US" altLang="en-US" sz="1600" dirty="0">
                <a:solidFill>
                  <a:srgbClr val="0000FF"/>
                </a:solidFill>
                <a:latin typeface="Arial" panose="020B0604020202020204" pitchFamily="34" charset="0"/>
                <a:cs typeface="Arial" panose="020B0604020202020204" pitchFamily="34" charset="0"/>
              </a:rPr>
              <a:t>Send/retrieve specific data, e.g. Bib # + Name to T&amp;C or  retrieve Bib # + Time from T&amp;C</a:t>
            </a:r>
            <a:endParaRPr lang="en-US" altLang="en-US" sz="1600" b="1" dirty="0">
              <a:solidFill>
                <a:srgbClr val="0000FF"/>
              </a:solidFill>
              <a:latin typeface="Arial" panose="020B0604020202020204" pitchFamily="34" charset="0"/>
              <a:cs typeface="Arial" panose="020B0604020202020204" pitchFamily="34" charset="0"/>
            </a:endParaRPr>
          </a:p>
        </p:txBody>
      </p:sp>
      <p:sp>
        <p:nvSpPr>
          <p:cNvPr id="5" name="Right Arrow 4">
            <a:extLst>
              <a:ext uri="{FF2B5EF4-FFF2-40B4-BE49-F238E27FC236}">
                <a16:creationId xmlns:a16="http://schemas.microsoft.com/office/drawing/2014/main" id="{91C53EBE-7143-47ED-A021-64140BF41A2C}"/>
              </a:ext>
            </a:extLst>
          </p:cNvPr>
          <p:cNvSpPr/>
          <p:nvPr/>
        </p:nvSpPr>
        <p:spPr>
          <a:xfrm>
            <a:off x="1797050" y="906463"/>
            <a:ext cx="114300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9" name="Straight Arrow Connector 8">
            <a:extLst>
              <a:ext uri="{FF2B5EF4-FFF2-40B4-BE49-F238E27FC236}">
                <a16:creationId xmlns:a16="http://schemas.microsoft.com/office/drawing/2014/main" id="{D1651D07-0103-44E5-9802-584584B9C0BE}"/>
              </a:ext>
            </a:extLst>
          </p:cNvPr>
          <p:cNvCxnSpPr>
            <a:cxnSpLocks/>
          </p:cNvCxnSpPr>
          <p:nvPr/>
        </p:nvCxnSpPr>
        <p:spPr>
          <a:xfrm>
            <a:off x="3505200" y="2281238"/>
            <a:ext cx="37338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BAB3DF55-41FB-44B3-9248-002F8E668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025" y="793199"/>
            <a:ext cx="3930528" cy="4967837"/>
          </a:xfrm>
          <a:prstGeom prst="rect">
            <a:avLst/>
          </a:prstGeom>
        </p:spPr>
      </p:pic>
      <p:pic>
        <p:nvPicPr>
          <p:cNvPr id="94216" name="Picture 2" descr="Screen Clipping">
            <a:extLst>
              <a:ext uri="{FF2B5EF4-FFF2-40B4-BE49-F238E27FC236}">
                <a16:creationId xmlns:a16="http://schemas.microsoft.com/office/drawing/2014/main" id="{64ABA60A-84AC-43B0-B0DB-C37865F574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7363" y="1096963"/>
            <a:ext cx="188118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a:extLst>
              <a:ext uri="{FF2B5EF4-FFF2-40B4-BE49-F238E27FC236}">
                <a16:creationId xmlns:a16="http://schemas.microsoft.com/office/drawing/2014/main" id="{BAAFD711-99DB-478B-A37D-29C88619BB43}"/>
              </a:ext>
            </a:extLst>
          </p:cNvPr>
          <p:cNvCxnSpPr/>
          <p:nvPr/>
        </p:nvCxnSpPr>
        <p:spPr>
          <a:xfrm flipH="1">
            <a:off x="2128838" y="1668463"/>
            <a:ext cx="1041400" cy="278606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D790AF95-9377-4C9B-A016-DD2BF3045EDB}"/>
              </a:ext>
            </a:extLst>
          </p:cNvPr>
          <p:cNvCxnSpPr>
            <a:cxnSpLocks/>
            <a:endCxn id="94213" idx="0"/>
          </p:cNvCxnSpPr>
          <p:nvPr/>
        </p:nvCxnSpPr>
        <p:spPr>
          <a:xfrm flipH="1">
            <a:off x="1617663" y="1531938"/>
            <a:ext cx="1557337" cy="9763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91641BCB-F3AA-4FD0-8A25-1CE34AE24603}"/>
              </a:ext>
            </a:extLst>
          </p:cNvPr>
          <p:cNvCxnSpPr/>
          <p:nvPr/>
        </p:nvCxnSpPr>
        <p:spPr>
          <a:xfrm flipH="1">
            <a:off x="1797050" y="1374775"/>
            <a:ext cx="137795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86EBCFB4-D754-4314-899B-4F7BF4C7FC30}"/>
              </a:ext>
            </a:extLst>
          </p:cNvPr>
          <p:cNvSpPr>
            <a:spLocks noGrp="1"/>
          </p:cNvSpPr>
          <p:nvPr>
            <p:ph type="title" idx="4294967295"/>
          </p:nvPr>
        </p:nvSpPr>
        <p:spPr>
          <a:xfrm>
            <a:off x="457200" y="152400"/>
            <a:ext cx="8229600" cy="914400"/>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ENTRY SYSTEMS </a:t>
            </a:r>
            <a:b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(Using Race File)</a:t>
            </a:r>
            <a:endPar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8AED47-1E5F-4D3E-8006-545D47B497AB}"/>
              </a:ext>
            </a:extLst>
          </p:cNvPr>
          <p:cNvSpPr>
            <a:spLocks noGrp="1"/>
          </p:cNvSpPr>
          <p:nvPr>
            <p:ph idx="4294967295"/>
          </p:nvPr>
        </p:nvSpPr>
        <p:spPr>
          <a:xfrm>
            <a:off x="533400" y="1295400"/>
            <a:ext cx="8229600" cy="5334000"/>
          </a:xfrm>
        </p:spPr>
        <p:txBody>
          <a:bodyPr rtlCol="0">
            <a:noAutofit/>
          </a:bodyPr>
          <a:lstStyle/>
          <a:p>
            <a:pPr eaLnBrk="1" fontAlgn="auto" hangingPunct="1">
              <a:lnSpc>
                <a:spcPct val="100000"/>
              </a:lnSpc>
              <a:spcBef>
                <a:spcPts val="600"/>
              </a:spcBef>
              <a:spcAft>
                <a:spcPts val="0"/>
              </a:spcAft>
              <a:buFont typeface="Arial"/>
              <a:buChar char="•"/>
              <a:defRPr/>
            </a:pPr>
            <a:r>
              <a:rPr lang="en-US" sz="1800" b="1" dirty="0">
                <a:solidFill>
                  <a:srgbClr val="0000FF"/>
                </a:solidFill>
                <a:latin typeface="Arial" panose="020B0604020202020204" pitchFamily="34" charset="0"/>
                <a:cs typeface="Arial" panose="020B0604020202020204" pitchFamily="34" charset="0"/>
              </a:rPr>
              <a:t>If T&amp;C staff uses “Copy Race” option and saves it to a thumbdrive</a:t>
            </a:r>
          </a:p>
          <a:p>
            <a:pPr eaLnBrk="1" fontAlgn="auto" hangingPunct="1">
              <a:lnSpc>
                <a:spcPct val="100000"/>
              </a:lnSpc>
              <a:spcBef>
                <a:spcPts val="600"/>
              </a:spcBef>
              <a:spcAft>
                <a:spcPts val="0"/>
              </a:spcAft>
              <a:buFont typeface="Arial"/>
              <a:buChar char="•"/>
              <a:defRPr/>
            </a:pPr>
            <a:r>
              <a:rPr lang="en-US" sz="1800" b="1" dirty="0">
                <a:solidFill>
                  <a:srgbClr val="0000FF"/>
                </a:solidFill>
                <a:latin typeface="Arial" panose="020B0604020202020204" pitchFamily="34" charset="0"/>
                <a:cs typeface="Arial" panose="020B0604020202020204" pitchFamily="34" charset="0"/>
              </a:rPr>
              <a:t>The RA uses software to open copied race &amp; overwrites original file using “Save As” option</a:t>
            </a:r>
          </a:p>
          <a:p>
            <a:pPr marL="0" indent="0" eaLnBrk="1" fontAlgn="auto" hangingPunct="1">
              <a:lnSpc>
                <a:spcPct val="100000"/>
              </a:lnSpc>
              <a:spcBef>
                <a:spcPts val="600"/>
              </a:spcBef>
              <a:spcAft>
                <a:spcPts val="0"/>
              </a:spcAft>
              <a:buFont typeface="Arial" charset="0"/>
              <a:buNone/>
              <a:defRPr/>
            </a:pPr>
            <a:r>
              <a:rPr lang="en-US" sz="1800" b="1" u="sng" dirty="0">
                <a:solidFill>
                  <a:srgbClr val="003399"/>
                </a:solidFill>
                <a:latin typeface="Arial" panose="020B0604020202020204" pitchFamily="34" charset="0"/>
                <a:cs typeface="Arial" panose="020B0604020202020204" pitchFamily="34" charset="0"/>
              </a:rPr>
              <a:t>OR</a:t>
            </a:r>
          </a:p>
          <a:p>
            <a:pPr eaLnBrk="1" fontAlgn="auto" hangingPunct="1">
              <a:lnSpc>
                <a:spcPct val="100000"/>
              </a:lnSpc>
              <a:spcBef>
                <a:spcPts val="600"/>
              </a:spcBef>
              <a:spcAft>
                <a:spcPts val="0"/>
              </a:spcAft>
              <a:buFont typeface="Arial"/>
              <a:buChar char="•"/>
              <a:defRPr/>
            </a:pPr>
            <a:r>
              <a:rPr lang="en-US" sz="1800" b="1" dirty="0">
                <a:solidFill>
                  <a:srgbClr val="0000FF"/>
                </a:solidFill>
                <a:latin typeface="Arial" panose="020B0604020202020204" pitchFamily="34" charset="0"/>
                <a:cs typeface="Arial" panose="020B0604020202020204" pitchFamily="34" charset="0"/>
              </a:rPr>
              <a:t>If T&amp;C staff attach correct “NatFis” race file and email it to RA as an attachment * or use “cloud storage” to transfer the file</a:t>
            </a:r>
          </a:p>
          <a:p>
            <a:pPr eaLnBrk="1" fontAlgn="auto" hangingPunct="1">
              <a:lnSpc>
                <a:spcPct val="100000"/>
              </a:lnSpc>
              <a:spcBef>
                <a:spcPts val="600"/>
              </a:spcBef>
              <a:spcAft>
                <a:spcPts val="0"/>
              </a:spcAft>
              <a:buFont typeface="Arial"/>
              <a:buChar char="•"/>
              <a:defRPr/>
            </a:pPr>
            <a:r>
              <a:rPr lang="en-US" sz="1800" b="1" dirty="0">
                <a:solidFill>
                  <a:srgbClr val="0000FF"/>
                </a:solidFill>
                <a:latin typeface="Arial" panose="020B0604020202020204" pitchFamily="34" charset="0"/>
                <a:cs typeface="Arial" panose="020B0604020202020204" pitchFamily="34" charset="0"/>
              </a:rPr>
              <a:t>The RA uses software to open downloaded attachment &amp; overwrites original file using “Save As” option *</a:t>
            </a:r>
          </a:p>
          <a:p>
            <a:pPr marL="0" indent="0" eaLnBrk="1" fontAlgn="auto" hangingPunct="1">
              <a:lnSpc>
                <a:spcPct val="100000"/>
              </a:lnSpc>
              <a:spcBef>
                <a:spcPts val="1200"/>
              </a:spcBef>
              <a:spcAft>
                <a:spcPts val="0"/>
              </a:spcAft>
              <a:buFont typeface="Arial" panose="020B0604020202020204" pitchFamily="34" charset="0"/>
              <a:buNone/>
              <a:defRPr/>
            </a:pPr>
            <a:r>
              <a:rPr lang="en-US" sz="1800" b="1" dirty="0">
                <a:solidFill>
                  <a:srgbClr val="0000FF"/>
                </a:solidFill>
                <a:latin typeface="Arial" panose="020B0604020202020204" pitchFamily="34" charset="0"/>
                <a:cs typeface="Arial" panose="020B0604020202020204" pitchFamily="34" charset="0"/>
              </a:rPr>
              <a:t>* </a:t>
            </a:r>
            <a:r>
              <a:rPr lang="en-US" sz="1800" b="1" dirty="0">
                <a:solidFill>
                  <a:srgbClr val="003399"/>
                </a:solidFill>
                <a:latin typeface="Arial" panose="020B0604020202020204" pitchFamily="34" charset="0"/>
                <a:cs typeface="Arial" panose="020B0604020202020204" pitchFamily="34" charset="0"/>
              </a:rPr>
              <a:t>When using company online services (and prior to race day), confirm you will be allowed to upload/download attachments!  </a:t>
            </a:r>
          </a:p>
          <a:p>
            <a:pPr marL="0" indent="0" eaLnBrk="1" fontAlgn="auto" hangingPunct="1">
              <a:lnSpc>
                <a:spcPct val="100000"/>
              </a:lnSpc>
              <a:spcBef>
                <a:spcPts val="1200"/>
              </a:spcBef>
              <a:spcAft>
                <a:spcPts val="0"/>
              </a:spcAft>
              <a:buFont typeface="Arial" charset="0"/>
              <a:buNone/>
              <a:defRPr/>
            </a:pPr>
            <a:r>
              <a:rPr lang="en-US" sz="1800" b="1" dirty="0">
                <a:solidFill>
                  <a:srgbClr val="003399"/>
                </a:solidFill>
                <a:latin typeface="Arial" panose="020B0604020202020204" pitchFamily="34" charset="0"/>
                <a:cs typeface="Arial" panose="020B0604020202020204" pitchFamily="34" charset="0"/>
              </a:rPr>
              <a:t>You should always backup your race file.  However, saving each action (1</a:t>
            </a:r>
            <a:r>
              <a:rPr lang="en-US" sz="1800" b="1" baseline="30000" dirty="0">
                <a:solidFill>
                  <a:srgbClr val="003399"/>
                </a:solidFill>
                <a:latin typeface="Arial" panose="020B0604020202020204" pitchFamily="34" charset="0"/>
                <a:cs typeface="Arial" panose="020B0604020202020204" pitchFamily="34" charset="0"/>
              </a:rPr>
              <a:t>st</a:t>
            </a:r>
            <a:r>
              <a:rPr lang="en-US" sz="1800" b="1" dirty="0">
                <a:solidFill>
                  <a:srgbClr val="003399"/>
                </a:solidFill>
                <a:latin typeface="Arial" panose="020B0604020202020204" pitchFamily="34" charset="0"/>
                <a:cs typeface="Arial" panose="020B0604020202020204" pitchFamily="34" charset="0"/>
              </a:rPr>
              <a:t> Run Start, 2</a:t>
            </a:r>
            <a:r>
              <a:rPr lang="en-US" sz="1800" b="1" baseline="30000" dirty="0">
                <a:solidFill>
                  <a:srgbClr val="003399"/>
                </a:solidFill>
                <a:latin typeface="Arial" panose="020B0604020202020204" pitchFamily="34" charset="0"/>
                <a:cs typeface="Arial" panose="020B0604020202020204" pitchFamily="34" charset="0"/>
              </a:rPr>
              <a:t>nd</a:t>
            </a:r>
            <a:r>
              <a:rPr lang="en-US" sz="1800" b="1" dirty="0">
                <a:solidFill>
                  <a:srgbClr val="003399"/>
                </a:solidFill>
                <a:latin typeface="Arial" panose="020B0604020202020204" pitchFamily="34" charset="0"/>
                <a:cs typeface="Arial" panose="020B0604020202020204" pitchFamily="34" charset="0"/>
              </a:rPr>
              <a:t> Run Start, Results, etc.) for each gender and under different names is strongly discouraged!</a:t>
            </a:r>
          </a:p>
        </p:txBody>
      </p:sp>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FBD5A0F3-D657-43D0-BCAD-FFE4550D77D6}"/>
              </a:ext>
            </a:extLst>
          </p:cNvPr>
          <p:cNvSpPr>
            <a:spLocks noGrp="1"/>
          </p:cNvSpPr>
          <p:nvPr>
            <p:ph type="title" idx="4294967295"/>
          </p:nvPr>
        </p:nvSpPr>
        <p:spPr>
          <a:xfrm>
            <a:off x="446088" y="0"/>
            <a:ext cx="7337425" cy="976313"/>
          </a:xfrm>
        </p:spPr>
        <p:txBody>
          <a:bodyPr>
            <a:normAutofit/>
          </a:bodyPr>
          <a:lstStyle/>
          <a:p>
            <a:pPr eaLnBrk="1" hangingPunct="1">
              <a:defRPr/>
            </a:pPr>
            <a:r>
              <a:rPr lang="en-US" altLang="en-US" sz="4000" dirty="0">
                <a:solidFill>
                  <a:srgbClr val="003399"/>
                </a:solidFill>
                <a:latin typeface="Arial" panose="020B0604020202020204" pitchFamily="34" charset="0"/>
                <a:cs typeface="Arial" panose="020B0604020202020204" pitchFamily="34" charset="0"/>
              </a:rPr>
              <a:t>“</a:t>
            </a:r>
            <a:r>
              <a:rPr lang="en-US" altLang="en-US" sz="4000" b="1" u="sng" cap="all" dirty="0">
                <a:solidFill>
                  <a:srgbClr val="003399"/>
                </a:solidFill>
                <a:latin typeface="Arial" panose="020B0604020202020204" pitchFamily="34" charset="0"/>
                <a:cs typeface="Arial" panose="020B0604020202020204" pitchFamily="34" charset="0"/>
              </a:rPr>
              <a:t>email</a:t>
            </a:r>
            <a:r>
              <a:rPr lang="en-US" altLang="en-US" sz="4000" b="1" u="sng" dirty="0">
                <a:solidFill>
                  <a:srgbClr val="003399"/>
                </a:solidFill>
                <a:latin typeface="Arial" panose="020B0604020202020204" pitchFamily="34" charset="0"/>
                <a:cs typeface="Arial" panose="020B0604020202020204" pitchFamily="34" charset="0"/>
              </a:rPr>
              <a:t> RACE FILE” OPTION</a:t>
            </a:r>
          </a:p>
        </p:txBody>
      </p:sp>
      <p:sp>
        <p:nvSpPr>
          <p:cNvPr id="76803" name="Content Placeholder 2">
            <a:extLst>
              <a:ext uri="{FF2B5EF4-FFF2-40B4-BE49-F238E27FC236}">
                <a16:creationId xmlns:a16="http://schemas.microsoft.com/office/drawing/2014/main" id="{F8611B44-1C97-4466-BE9B-8DB9AC73C74C}"/>
              </a:ext>
            </a:extLst>
          </p:cNvPr>
          <p:cNvSpPr>
            <a:spLocks noGrp="1"/>
          </p:cNvSpPr>
          <p:nvPr>
            <p:ph idx="4294967295"/>
          </p:nvPr>
        </p:nvSpPr>
        <p:spPr>
          <a:xfrm>
            <a:off x="446088" y="5105400"/>
            <a:ext cx="8229600" cy="1752600"/>
          </a:xfrm>
        </p:spPr>
        <p:txBody>
          <a:bodyPr rtlCol="0">
            <a:normAutofit fontScale="25000" lnSpcReduction="20000"/>
          </a:bodyPr>
          <a:lstStyle/>
          <a:p>
            <a:pPr marL="0" indent="0" eaLnBrk="1" fontAlgn="auto" hangingPunct="1">
              <a:spcAft>
                <a:spcPts val="0"/>
              </a:spcAft>
              <a:buFont typeface="Arial" charset="0"/>
              <a:buNone/>
              <a:defRPr/>
            </a:pPr>
            <a:r>
              <a:rPr lang="en-US" altLang="en-US" dirty="0">
                <a:latin typeface="Arial" panose="020B0604020202020204" pitchFamily="34" charset="0"/>
                <a:cs typeface="Arial" panose="020B0604020202020204" pitchFamily="34" charset="0"/>
              </a:rPr>
              <a:t> </a:t>
            </a:r>
            <a:r>
              <a:rPr lang="en-US" altLang="en-US" sz="7200" b="1" u="sng" dirty="0">
                <a:solidFill>
                  <a:srgbClr val="0000FF"/>
                </a:solidFill>
                <a:latin typeface="Arial" panose="020B0604020202020204" pitchFamily="34" charset="0"/>
                <a:cs typeface="Arial" panose="020B0604020202020204" pitchFamily="34" charset="0"/>
              </a:rPr>
              <a:t>Please note</a:t>
            </a:r>
            <a:r>
              <a:rPr lang="en-US" altLang="en-US" sz="7200" b="1" dirty="0">
                <a:solidFill>
                  <a:srgbClr val="0000FF"/>
                </a:solidFill>
                <a:latin typeface="Arial" panose="020B0604020202020204" pitchFamily="34" charset="0"/>
                <a:cs typeface="Arial" panose="020B0604020202020204" pitchFamily="34" charset="0"/>
              </a:rPr>
              <a:t>:</a:t>
            </a:r>
          </a:p>
          <a:p>
            <a:pPr marL="0" indent="0" eaLnBrk="1" fontAlgn="auto" hangingPunct="1">
              <a:lnSpc>
                <a:spcPct val="120000"/>
              </a:lnSpc>
              <a:spcBef>
                <a:spcPts val="600"/>
              </a:spcBef>
              <a:spcAft>
                <a:spcPts val="0"/>
              </a:spcAft>
              <a:buFont typeface="Arial" charset="0"/>
              <a:buNone/>
              <a:defRPr/>
            </a:pPr>
            <a:r>
              <a:rPr lang="en-US" altLang="en-US" sz="7200" b="1" dirty="0">
                <a:solidFill>
                  <a:srgbClr val="0000FF"/>
                </a:solidFill>
                <a:latin typeface="Arial" panose="020B0604020202020204" pitchFamily="34" charset="0"/>
                <a:cs typeface="Arial" panose="020B0604020202020204" pitchFamily="34" charset="0"/>
              </a:rPr>
              <a:t>This sends the race file as an attachment that can only be opened with Split Second software</a:t>
            </a:r>
          </a:p>
          <a:p>
            <a:pPr marL="0" indent="0" eaLnBrk="1" fontAlgn="auto" hangingPunct="1">
              <a:lnSpc>
                <a:spcPct val="120000"/>
              </a:lnSpc>
              <a:spcBef>
                <a:spcPts val="1200"/>
              </a:spcBef>
              <a:spcAft>
                <a:spcPts val="0"/>
              </a:spcAft>
              <a:buFont typeface="Arial" charset="0"/>
              <a:buNone/>
              <a:defRPr/>
            </a:pPr>
            <a:r>
              <a:rPr lang="en-US" altLang="en-US" sz="7200" b="1" i="1" dirty="0">
                <a:solidFill>
                  <a:srgbClr val="002060"/>
                </a:solidFill>
                <a:latin typeface="Arial" panose="020B0604020202020204" pitchFamily="34" charset="0"/>
                <a:cs typeface="Arial" panose="020B0604020202020204" pitchFamily="34" charset="0"/>
              </a:rPr>
              <a:t>This is </a:t>
            </a:r>
            <a:r>
              <a:rPr lang="en-US" altLang="en-US" sz="7200" b="1" i="1" u="sng" dirty="0">
                <a:solidFill>
                  <a:srgbClr val="002060"/>
                </a:solidFill>
                <a:latin typeface="Arial" panose="020B0604020202020204" pitchFamily="34" charset="0"/>
                <a:cs typeface="Arial" panose="020B0604020202020204" pitchFamily="34" charset="0"/>
              </a:rPr>
              <a:t>NOT</a:t>
            </a:r>
            <a:r>
              <a:rPr lang="en-US" altLang="en-US" sz="7200" b="1" i="1" dirty="0">
                <a:solidFill>
                  <a:srgbClr val="002060"/>
                </a:solidFill>
                <a:latin typeface="Arial" panose="020B0604020202020204" pitchFamily="34" charset="0"/>
                <a:cs typeface="Arial" panose="020B0604020202020204" pitchFamily="34" charset="0"/>
              </a:rPr>
              <a:t> the method or format used for sending results to an autoscoring system, e.g. U.S. Ski &amp; Snowboard, ACA or FIS!</a:t>
            </a:r>
          </a:p>
        </p:txBody>
      </p:sp>
      <p:sp>
        <p:nvSpPr>
          <p:cNvPr id="3" name="Left-Up Arrow 2">
            <a:extLst>
              <a:ext uri="{FF2B5EF4-FFF2-40B4-BE49-F238E27FC236}">
                <a16:creationId xmlns:a16="http://schemas.microsoft.com/office/drawing/2014/main" id="{86FC2A88-9001-473F-BCB8-F98A4BF4FB29}"/>
              </a:ext>
            </a:extLst>
          </p:cNvPr>
          <p:cNvSpPr/>
          <p:nvPr/>
        </p:nvSpPr>
        <p:spPr>
          <a:xfrm flipH="1">
            <a:off x="990600" y="1154113"/>
            <a:ext cx="457200" cy="1131887"/>
          </a:xfrm>
          <a:prstGeom prst="leftUpArrow">
            <a:avLst>
              <a:gd name="adj1" fmla="val 4592"/>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3">
            <a:extLst>
              <a:ext uri="{FF2B5EF4-FFF2-40B4-BE49-F238E27FC236}">
                <a16:creationId xmlns:a16="http://schemas.microsoft.com/office/drawing/2014/main" id="{2AFB921D-80BA-44DD-96F1-FB6912D12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807" y="1113693"/>
            <a:ext cx="5533293" cy="3985845"/>
          </a:xfrm>
          <a:prstGeom prst="rect">
            <a:avLst/>
          </a:prstGeom>
        </p:spPr>
      </p:pic>
      <p:pic>
        <p:nvPicPr>
          <p:cNvPr id="96261" name="Picture 1" descr="Screen Clipping">
            <a:extLst>
              <a:ext uri="{FF2B5EF4-FFF2-40B4-BE49-F238E27FC236}">
                <a16:creationId xmlns:a16="http://schemas.microsoft.com/office/drawing/2014/main" id="{4B14FEA0-EBAC-481E-B61E-D6499D95EE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1428750"/>
            <a:ext cx="20113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1295C839-3109-41EE-BE99-4E5EA2BCF8C4}"/>
              </a:ext>
            </a:extLst>
          </p:cNvPr>
          <p:cNvSpPr>
            <a:spLocks noGrp="1"/>
          </p:cNvSpPr>
          <p:nvPr>
            <p:ph type="title" idx="4294967295"/>
          </p:nvPr>
        </p:nvSpPr>
        <p:spPr>
          <a:xfrm>
            <a:off x="333375" y="177800"/>
            <a:ext cx="7753350" cy="954088"/>
          </a:xfrm>
        </p:spPr>
        <p:txBody>
          <a:bodyPr/>
          <a:lstStyle/>
          <a:p>
            <a:pPr eaLnBrk="1" hangingPunct="1">
              <a:defRPr/>
            </a:pPr>
            <a:r>
              <a:rPr lang="en-US" altLang="en-US" sz="3200" b="1" cap="all"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a:t>
            </a: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RACE FILE PROCEDURES  </a:t>
            </a:r>
          </a:p>
        </p:txBody>
      </p:sp>
      <p:sp>
        <p:nvSpPr>
          <p:cNvPr id="97283" name="TextBox 4">
            <a:extLst>
              <a:ext uri="{FF2B5EF4-FFF2-40B4-BE49-F238E27FC236}">
                <a16:creationId xmlns:a16="http://schemas.microsoft.com/office/drawing/2014/main" id="{67E11F9B-0761-4288-98D3-2AF12A048D36}"/>
              </a:ext>
            </a:extLst>
          </p:cNvPr>
          <p:cNvSpPr txBox="1">
            <a:spLocks noChangeArrowheads="1"/>
          </p:cNvSpPr>
          <p:nvPr/>
        </p:nvSpPr>
        <p:spPr bwMode="auto">
          <a:xfrm>
            <a:off x="5027613" y="1833563"/>
            <a:ext cx="3659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00FF"/>
                </a:solidFill>
                <a:latin typeface="Arial" panose="020B0604020202020204" pitchFamily="34" charset="0"/>
                <a:cs typeface="Arial" panose="020B0604020202020204" pitchFamily="34" charset="0"/>
              </a:rPr>
              <a:t>1.) Key in recipient – make </a:t>
            </a:r>
          </a:p>
          <a:p>
            <a:pPr eaLnBrk="1" hangingPunct="1"/>
            <a:r>
              <a:rPr lang="en-US" altLang="en-US" b="1" dirty="0">
                <a:solidFill>
                  <a:srgbClr val="0000FF"/>
                </a:solidFill>
                <a:latin typeface="Arial" panose="020B0604020202020204" pitchFamily="34" charset="0"/>
                <a:cs typeface="Arial" panose="020B0604020202020204" pitchFamily="34" charset="0"/>
              </a:rPr>
              <a:t>    sure to include your email</a:t>
            </a:r>
          </a:p>
          <a:p>
            <a:pPr eaLnBrk="1" hangingPunct="1"/>
            <a:r>
              <a:rPr lang="en-US" altLang="en-US" b="1" dirty="0">
                <a:solidFill>
                  <a:srgbClr val="0000FF"/>
                </a:solidFill>
                <a:latin typeface="Arial" panose="020B0604020202020204" pitchFamily="34" charset="0"/>
                <a:cs typeface="Arial" panose="020B0604020202020204" pitchFamily="34" charset="0"/>
              </a:rPr>
              <a:t>    address for verification</a:t>
            </a:r>
          </a:p>
          <a:p>
            <a:pPr eaLnBrk="1" hangingPunct="1"/>
            <a:endParaRPr lang="en-US" altLang="en-US" dirty="0">
              <a:latin typeface="Calibri" panose="020F0502020204030204" pitchFamily="34" charset="0"/>
              <a:cs typeface="Arial" panose="020B0604020202020204" pitchFamily="34" charset="0"/>
            </a:endParaRPr>
          </a:p>
        </p:txBody>
      </p:sp>
      <p:sp>
        <p:nvSpPr>
          <p:cNvPr id="97284" name="TextBox 5">
            <a:extLst>
              <a:ext uri="{FF2B5EF4-FFF2-40B4-BE49-F238E27FC236}">
                <a16:creationId xmlns:a16="http://schemas.microsoft.com/office/drawing/2014/main" id="{270B30DC-6CF4-4800-AA6A-DDE6F5D05811}"/>
              </a:ext>
            </a:extLst>
          </p:cNvPr>
          <p:cNvSpPr txBox="1">
            <a:spLocks noChangeArrowheads="1"/>
          </p:cNvSpPr>
          <p:nvPr/>
        </p:nvSpPr>
        <p:spPr bwMode="auto">
          <a:xfrm>
            <a:off x="5043488" y="4046538"/>
            <a:ext cx="403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00FF"/>
                </a:solidFill>
                <a:latin typeface="Arial" panose="020B0604020202020204" pitchFamily="34" charset="0"/>
                <a:cs typeface="Arial" panose="020B0604020202020204" pitchFamily="34" charset="0"/>
              </a:rPr>
              <a:t>4.) Add your comments, if any</a:t>
            </a:r>
          </a:p>
        </p:txBody>
      </p:sp>
      <p:sp>
        <p:nvSpPr>
          <p:cNvPr id="97285" name="TextBox 6">
            <a:extLst>
              <a:ext uri="{FF2B5EF4-FFF2-40B4-BE49-F238E27FC236}">
                <a16:creationId xmlns:a16="http://schemas.microsoft.com/office/drawing/2014/main" id="{99DCBF58-20FD-4E32-8FFF-2C786CB34031}"/>
              </a:ext>
            </a:extLst>
          </p:cNvPr>
          <p:cNvSpPr txBox="1">
            <a:spLocks noChangeArrowheads="1"/>
          </p:cNvSpPr>
          <p:nvPr/>
        </p:nvSpPr>
        <p:spPr bwMode="auto">
          <a:xfrm>
            <a:off x="533400" y="6154738"/>
            <a:ext cx="342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00FF"/>
                </a:solidFill>
                <a:latin typeface="Arial" panose="020B0604020202020204" pitchFamily="34" charset="0"/>
                <a:cs typeface="Arial" panose="020B0604020202020204" pitchFamily="34" charset="0"/>
              </a:rPr>
              <a:t>5.) Select “</a:t>
            </a:r>
            <a:r>
              <a:rPr lang="en-US" altLang="en-US" b="1" u="sng" dirty="0">
                <a:solidFill>
                  <a:srgbClr val="0000FF"/>
                </a:solidFill>
                <a:latin typeface="Arial" panose="020B0604020202020204" pitchFamily="34" charset="0"/>
                <a:cs typeface="Arial" panose="020B0604020202020204" pitchFamily="34" charset="0"/>
              </a:rPr>
              <a:t>OK</a:t>
            </a:r>
            <a:r>
              <a:rPr lang="en-US" altLang="en-US" b="1" dirty="0">
                <a:solidFill>
                  <a:srgbClr val="0000FF"/>
                </a:solidFill>
                <a:latin typeface="Arial" panose="020B0604020202020204" pitchFamily="34" charset="0"/>
                <a:cs typeface="Arial" panose="020B0604020202020204" pitchFamily="34" charset="0"/>
              </a:rPr>
              <a:t> (send)”</a:t>
            </a:r>
          </a:p>
        </p:txBody>
      </p:sp>
      <p:sp>
        <p:nvSpPr>
          <p:cNvPr id="97286" name="Rectangle 6">
            <a:extLst>
              <a:ext uri="{FF2B5EF4-FFF2-40B4-BE49-F238E27FC236}">
                <a16:creationId xmlns:a16="http://schemas.microsoft.com/office/drawing/2014/main" id="{E8CFDFBE-3438-468F-8C4C-4D33D522A67F}"/>
              </a:ext>
            </a:extLst>
          </p:cNvPr>
          <p:cNvSpPr>
            <a:spLocks noChangeArrowheads="1"/>
          </p:cNvSpPr>
          <p:nvPr/>
        </p:nvSpPr>
        <p:spPr bwMode="auto">
          <a:xfrm>
            <a:off x="5043488" y="2601913"/>
            <a:ext cx="3228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b="1" dirty="0">
              <a:solidFill>
                <a:srgbClr val="0000FF"/>
              </a:solidFill>
              <a:latin typeface="Comic Sans MS" panose="030F0702030302020204" pitchFamily="66" charset="0"/>
              <a:cs typeface="Arial" panose="020B0604020202020204" pitchFamily="34" charset="0"/>
            </a:endParaRPr>
          </a:p>
          <a:p>
            <a:pPr eaLnBrk="1" hangingPunct="1"/>
            <a:r>
              <a:rPr lang="en-US" altLang="en-US" b="1" dirty="0">
                <a:solidFill>
                  <a:srgbClr val="0000FF"/>
                </a:solidFill>
                <a:latin typeface="Arial" panose="020B0604020202020204" pitchFamily="34" charset="0"/>
                <a:cs typeface="Arial" panose="020B0604020202020204" pitchFamily="34" charset="0"/>
              </a:rPr>
              <a:t>2.) Key in your information</a:t>
            </a:r>
          </a:p>
        </p:txBody>
      </p:sp>
      <p:sp>
        <p:nvSpPr>
          <p:cNvPr id="97287" name="TextBox 12">
            <a:extLst>
              <a:ext uri="{FF2B5EF4-FFF2-40B4-BE49-F238E27FC236}">
                <a16:creationId xmlns:a16="http://schemas.microsoft.com/office/drawing/2014/main" id="{A8D2FD9C-524C-42BA-883F-67786CDA10B6}"/>
              </a:ext>
            </a:extLst>
          </p:cNvPr>
          <p:cNvSpPr txBox="1">
            <a:spLocks noChangeArrowheads="1"/>
          </p:cNvSpPr>
          <p:nvPr/>
        </p:nvSpPr>
        <p:spPr bwMode="auto">
          <a:xfrm>
            <a:off x="5043488" y="3319463"/>
            <a:ext cx="441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00FF"/>
                </a:solidFill>
                <a:latin typeface="Arial" panose="020B0604020202020204" pitchFamily="34" charset="0"/>
                <a:cs typeface="Arial" panose="020B0604020202020204" pitchFamily="34" charset="0"/>
              </a:rPr>
              <a:t>3.) Enter your subject: Race Name</a:t>
            </a:r>
            <a:endParaRPr lang="en-US" altLang="en-US" dirty="0">
              <a:latin typeface="Arial" panose="020B0604020202020204" pitchFamily="34" charset="0"/>
              <a:cs typeface="Arial" panose="020B0604020202020204" pitchFamily="34" charset="0"/>
            </a:endParaRPr>
          </a:p>
        </p:txBody>
      </p:sp>
      <p:pic>
        <p:nvPicPr>
          <p:cNvPr id="97288" name="Picture 2" descr="Screen Clipping">
            <a:extLst>
              <a:ext uri="{FF2B5EF4-FFF2-40B4-BE49-F238E27FC236}">
                <a16:creationId xmlns:a16="http://schemas.microsoft.com/office/drawing/2014/main" id="{BADAB26C-E41A-433C-9AD2-5589644F4C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417638"/>
            <a:ext cx="461010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2C2BBB37-6FA2-4980-A31E-6584FC8909DD}"/>
              </a:ext>
            </a:extLst>
          </p:cNvPr>
          <p:cNvCxnSpPr/>
          <p:nvPr/>
        </p:nvCxnSpPr>
        <p:spPr>
          <a:xfrm>
            <a:off x="1828800" y="5565775"/>
            <a:ext cx="0" cy="5794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CFB016DF-B227-4FFF-9179-29A1C8263672}"/>
              </a:ext>
            </a:extLst>
          </p:cNvPr>
          <p:cNvSpPr>
            <a:spLocks noGrp="1"/>
          </p:cNvSpPr>
          <p:nvPr>
            <p:ph type="title" idx="4294967295"/>
          </p:nvPr>
        </p:nvSpPr>
        <p:spPr>
          <a:xfrm>
            <a:off x="865188" y="60325"/>
            <a:ext cx="7337425" cy="1027113"/>
          </a:xfrm>
        </p:spPr>
        <p:txBody>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1-800-GEOFF!</a:t>
            </a:r>
          </a:p>
        </p:txBody>
      </p:sp>
      <p:sp>
        <p:nvSpPr>
          <p:cNvPr id="98307" name="TextBox 4">
            <a:extLst>
              <a:ext uri="{FF2B5EF4-FFF2-40B4-BE49-F238E27FC236}">
                <a16:creationId xmlns:a16="http://schemas.microsoft.com/office/drawing/2014/main" id="{A5689EEB-8661-4D2F-8D98-E40441495265}"/>
              </a:ext>
            </a:extLst>
          </p:cNvPr>
          <p:cNvSpPr txBox="1">
            <a:spLocks noChangeArrowheads="1"/>
          </p:cNvSpPr>
          <p:nvPr/>
        </p:nvSpPr>
        <p:spPr bwMode="auto">
          <a:xfrm>
            <a:off x="228600" y="5410200"/>
            <a:ext cx="86106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i="1" dirty="0">
                <a:latin typeface="Arial" panose="020B0604020202020204" pitchFamily="34" charset="0"/>
                <a:cs typeface="Arial" panose="020B0604020202020204" pitchFamily="34" charset="0"/>
              </a:rPr>
              <a:t>This is the option you use </a:t>
            </a:r>
            <a:r>
              <a:rPr lang="en-US" altLang="en-US" i="1" u="sng" dirty="0">
                <a:latin typeface="Arial" panose="020B0604020202020204" pitchFamily="34" charset="0"/>
                <a:cs typeface="Arial" panose="020B0604020202020204" pitchFamily="34" charset="0"/>
              </a:rPr>
              <a:t>when all else has failed</a:t>
            </a:r>
            <a:r>
              <a:rPr lang="en-US" altLang="en-US" i="1" dirty="0">
                <a:latin typeface="Arial" panose="020B0604020202020204" pitchFamily="34" charset="0"/>
                <a:cs typeface="Arial" panose="020B0604020202020204" pitchFamily="34" charset="0"/>
              </a:rPr>
              <a:t> and Geoff Elder (Split Second creator &amp; Master Wizard) needs to HELP!!! </a:t>
            </a:r>
          </a:p>
          <a:p>
            <a:pPr eaLnBrk="1" hangingPunct="1">
              <a:spcBef>
                <a:spcPts val="1200"/>
              </a:spcBef>
            </a:pPr>
            <a:r>
              <a:rPr lang="en-US" altLang="en-US" sz="1600" b="1" i="1" dirty="0">
                <a:solidFill>
                  <a:srgbClr val="003399"/>
                </a:solidFill>
                <a:latin typeface="Arial" panose="020B0604020202020204" pitchFamily="34" charset="0"/>
                <a:cs typeface="Arial" panose="020B0604020202020204" pitchFamily="34" charset="0"/>
              </a:rPr>
              <a:t>Please respect this option; use only upon request from Geoff.</a:t>
            </a:r>
          </a:p>
        </p:txBody>
      </p:sp>
      <p:pic>
        <p:nvPicPr>
          <p:cNvPr id="98308" name="Picture 2" descr="Screen Clipping">
            <a:extLst>
              <a:ext uri="{FF2B5EF4-FFF2-40B4-BE49-F238E27FC236}">
                <a16:creationId xmlns:a16="http://schemas.microsoft.com/office/drawing/2014/main" id="{B5A66505-6A10-4BF7-B93F-8DF111F0AE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03325"/>
            <a:ext cx="45720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rved Left Arrow 9">
            <a:extLst>
              <a:ext uri="{FF2B5EF4-FFF2-40B4-BE49-F238E27FC236}">
                <a16:creationId xmlns:a16="http://schemas.microsoft.com/office/drawing/2014/main" id="{82F10804-56C2-4B56-8733-0C954EC0AD69}"/>
              </a:ext>
            </a:extLst>
          </p:cNvPr>
          <p:cNvSpPr/>
          <p:nvPr/>
        </p:nvSpPr>
        <p:spPr>
          <a:xfrm>
            <a:off x="4152900" y="2057400"/>
            <a:ext cx="381000" cy="3429000"/>
          </a:xfrm>
          <a:prstGeom prst="curvedLeftArrow">
            <a:avLst>
              <a:gd name="adj1" fmla="val 25000"/>
              <a:gd name="adj2" fmla="val 50000"/>
              <a:gd name="adj3" fmla="val 3103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51FE-4A12-4CDC-A642-6EC28219EC4D}"/>
              </a:ext>
            </a:extLst>
          </p:cNvPr>
          <p:cNvSpPr>
            <a:spLocks noGrp="1"/>
          </p:cNvSpPr>
          <p:nvPr>
            <p:ph type="title" idx="4294967295"/>
          </p:nvPr>
        </p:nvSpPr>
        <p:spPr>
          <a:xfrm>
            <a:off x="393700" y="231775"/>
            <a:ext cx="8686800" cy="1325563"/>
          </a:xfrm>
        </p:spPr>
        <p:txBody>
          <a:bodyPr>
            <a:normAutofit/>
          </a:bodyPr>
          <a:lstStyle/>
          <a:p>
            <a:pPr eaLnBrk="1" hangingPunct="1">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LICENSING AGREEMENT</a:t>
            </a:r>
            <a:b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Agree &amp; Select “NEXT” </a:t>
            </a:r>
            <a:endParaRPr lang="en-US" sz="4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7808F44-32A2-43AC-A3E9-9687CA906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470" y="1942971"/>
            <a:ext cx="5997460" cy="2972058"/>
          </a:xfrm>
          <a:prstGeom prst="rect">
            <a:avLst/>
          </a:prstGeom>
        </p:spPr>
      </p:pic>
      <p:sp>
        <p:nvSpPr>
          <p:cNvPr id="8" name="Up Arrow 4">
            <a:extLst>
              <a:ext uri="{FF2B5EF4-FFF2-40B4-BE49-F238E27FC236}">
                <a16:creationId xmlns:a16="http://schemas.microsoft.com/office/drawing/2014/main" id="{4A536FAC-B572-4B0F-B4B4-BB2268FB4D05}"/>
              </a:ext>
            </a:extLst>
          </p:cNvPr>
          <p:cNvSpPr/>
          <p:nvPr/>
        </p:nvSpPr>
        <p:spPr>
          <a:xfrm>
            <a:off x="4648200" y="4800600"/>
            <a:ext cx="88900" cy="6159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B8A3CFC8-4C3A-41E9-806B-78B26E124D0D}"/>
              </a:ext>
            </a:extLst>
          </p:cNvPr>
          <p:cNvSpPr>
            <a:spLocks noGrp="1"/>
          </p:cNvSpPr>
          <p:nvPr>
            <p:ph type="title" idx="4294967295"/>
          </p:nvPr>
        </p:nvSpPr>
        <p:spPr>
          <a:xfrm>
            <a:off x="657225" y="11113"/>
            <a:ext cx="7339013" cy="1239837"/>
          </a:xfrm>
        </p:spPr>
        <p:txBody>
          <a:bodyPr/>
          <a:lstStyle/>
          <a:p>
            <a:pPr eaLnBrk="1" fontAlgn="auto" hangingPunct="1">
              <a:spcAft>
                <a:spcPts val="0"/>
              </a:spcAft>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TRANSFER DATA: </a:t>
            </a:r>
            <a:b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USING EXPORT/IMPORT</a:t>
            </a:r>
          </a:p>
        </p:txBody>
      </p:sp>
      <p:sp>
        <p:nvSpPr>
          <p:cNvPr id="99331" name="TextBox 13">
            <a:extLst>
              <a:ext uri="{FF2B5EF4-FFF2-40B4-BE49-F238E27FC236}">
                <a16:creationId xmlns:a16="http://schemas.microsoft.com/office/drawing/2014/main" id="{C01E1F35-49B2-47CB-B7B0-63521CE7FCC2}"/>
              </a:ext>
            </a:extLst>
          </p:cNvPr>
          <p:cNvSpPr txBox="1">
            <a:spLocks noChangeArrowheads="1"/>
          </p:cNvSpPr>
          <p:nvPr/>
        </p:nvSpPr>
        <p:spPr bwMode="auto">
          <a:xfrm>
            <a:off x="762000" y="57150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3399"/>
                </a:solidFill>
                <a:latin typeface="Arial" panose="020B0604020202020204" pitchFamily="34" charset="0"/>
                <a:cs typeface="Arial" panose="020B0604020202020204" pitchFamily="34" charset="0"/>
              </a:rPr>
              <a:t>Import function is a reverse: Select “</a:t>
            </a:r>
            <a:r>
              <a:rPr lang="en-US" altLang="en-US" b="1" u="sng" dirty="0">
                <a:solidFill>
                  <a:srgbClr val="003399"/>
                </a:solidFill>
                <a:latin typeface="Arial" panose="020B0604020202020204" pitchFamily="34" charset="0"/>
                <a:cs typeface="Arial" panose="020B0604020202020204" pitchFamily="34" charset="0"/>
              </a:rPr>
              <a:t>Import</a:t>
            </a:r>
            <a:r>
              <a:rPr lang="en-US" altLang="en-US" b="1" dirty="0">
                <a:solidFill>
                  <a:srgbClr val="003399"/>
                </a:solidFill>
                <a:latin typeface="Arial" panose="020B0604020202020204" pitchFamily="34" charset="0"/>
                <a:cs typeface="Arial" panose="020B0604020202020204" pitchFamily="34" charset="0"/>
              </a:rPr>
              <a:t>”, select </a:t>
            </a:r>
          </a:p>
          <a:p>
            <a:pPr eaLnBrk="1" hangingPunct="1"/>
            <a:r>
              <a:rPr lang="en-US" altLang="en-US" b="1" dirty="0">
                <a:solidFill>
                  <a:srgbClr val="003399"/>
                </a:solidFill>
                <a:latin typeface="Arial" panose="020B0604020202020204" pitchFamily="34" charset="0"/>
                <a:cs typeface="Arial" panose="020B0604020202020204" pitchFamily="34" charset="0"/>
              </a:rPr>
              <a:t>“Fields to Import” &amp; click “OK”</a:t>
            </a:r>
          </a:p>
        </p:txBody>
      </p:sp>
      <p:pic>
        <p:nvPicPr>
          <p:cNvPr id="99332" name="Picture 1" descr="Export 1 Competitor">
            <a:extLst>
              <a:ext uri="{FF2B5EF4-FFF2-40B4-BE49-F238E27FC236}">
                <a16:creationId xmlns:a16="http://schemas.microsoft.com/office/drawing/2014/main" id="{4F556F05-F882-4452-973B-08CF32C1F9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1362075"/>
            <a:ext cx="482282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TextBox 4">
            <a:extLst>
              <a:ext uri="{FF2B5EF4-FFF2-40B4-BE49-F238E27FC236}">
                <a16:creationId xmlns:a16="http://schemas.microsoft.com/office/drawing/2014/main" id="{787DA959-B653-4BEE-86FB-E974DC2C2CC0}"/>
              </a:ext>
            </a:extLst>
          </p:cNvPr>
          <p:cNvSpPr txBox="1">
            <a:spLocks noChangeArrowheads="1"/>
          </p:cNvSpPr>
          <p:nvPr/>
        </p:nvSpPr>
        <p:spPr bwMode="auto">
          <a:xfrm>
            <a:off x="80963" y="1641475"/>
            <a:ext cx="14478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solidFill>
                  <a:srgbClr val="0000FF"/>
                </a:solidFill>
                <a:latin typeface="Arial" panose="020B0604020202020204" pitchFamily="34" charset="0"/>
                <a:cs typeface="Arial" panose="020B0604020202020204" pitchFamily="34" charset="0"/>
              </a:rPr>
              <a:t>In “</a:t>
            </a:r>
            <a:r>
              <a:rPr lang="en-US" altLang="en-US" u="sng" dirty="0">
                <a:solidFill>
                  <a:srgbClr val="0000FF"/>
                </a:solidFill>
                <a:latin typeface="Arial" panose="020B0604020202020204" pitchFamily="34" charset="0"/>
                <a:cs typeface="Arial" panose="020B0604020202020204" pitchFamily="34" charset="0"/>
              </a:rPr>
              <a:t>File</a:t>
            </a:r>
            <a:r>
              <a:rPr lang="en-US" altLang="en-US" dirty="0">
                <a:solidFill>
                  <a:srgbClr val="0000FF"/>
                </a:solidFill>
                <a:latin typeface="Arial" panose="020B0604020202020204" pitchFamily="34" charset="0"/>
                <a:cs typeface="Arial" panose="020B0604020202020204" pitchFamily="34" charset="0"/>
              </a:rPr>
              <a:t>” </a:t>
            </a:r>
          </a:p>
          <a:p>
            <a:pPr eaLnBrk="1" hangingPunct="1"/>
            <a:r>
              <a:rPr lang="en-US" altLang="en-US" dirty="0">
                <a:solidFill>
                  <a:srgbClr val="0000FF"/>
                </a:solidFill>
                <a:latin typeface="Arial" panose="020B0604020202020204" pitchFamily="34" charset="0"/>
                <a:cs typeface="Arial" panose="020B0604020202020204" pitchFamily="34" charset="0"/>
              </a:rPr>
              <a:t>1.) Select  </a:t>
            </a:r>
          </a:p>
          <a:p>
            <a:pPr eaLnBrk="1" hangingPunct="1"/>
            <a:r>
              <a:rPr lang="en-US" altLang="en-US" dirty="0">
                <a:solidFill>
                  <a:srgbClr val="0000FF"/>
                </a:solidFill>
                <a:latin typeface="Arial" panose="020B0604020202020204" pitchFamily="34" charset="0"/>
                <a:cs typeface="Arial" panose="020B0604020202020204" pitchFamily="34" charset="0"/>
              </a:rPr>
              <a:t>     “</a:t>
            </a:r>
            <a:r>
              <a:rPr lang="en-US" altLang="en-US" u="sng" dirty="0">
                <a:solidFill>
                  <a:srgbClr val="0000FF"/>
                </a:solidFill>
                <a:latin typeface="Arial" panose="020B0604020202020204" pitchFamily="34" charset="0"/>
                <a:cs typeface="Arial" panose="020B0604020202020204" pitchFamily="34" charset="0"/>
              </a:rPr>
              <a:t>Export</a:t>
            </a:r>
            <a:r>
              <a:rPr lang="en-US" altLang="en-US" dirty="0">
                <a:solidFill>
                  <a:srgbClr val="0000FF"/>
                </a:solidFill>
                <a:latin typeface="Arial" panose="020B0604020202020204" pitchFamily="34" charset="0"/>
                <a:cs typeface="Arial" panose="020B0604020202020204" pitchFamily="34" charset="0"/>
              </a:rPr>
              <a:t>”</a:t>
            </a:r>
          </a:p>
          <a:p>
            <a:pPr eaLnBrk="1" hangingPunct="1">
              <a:spcBef>
                <a:spcPts val="600"/>
              </a:spcBef>
            </a:pPr>
            <a:r>
              <a:rPr lang="en-US" altLang="en-US" dirty="0">
                <a:solidFill>
                  <a:srgbClr val="0000FF"/>
                </a:solidFill>
                <a:latin typeface="Arial" panose="020B0604020202020204" pitchFamily="34" charset="0"/>
                <a:cs typeface="Arial" panose="020B0604020202020204" pitchFamily="34" charset="0"/>
              </a:rPr>
              <a:t>2.) Select                 </a:t>
            </a:r>
          </a:p>
          <a:p>
            <a:pPr eaLnBrk="1" hangingPunct="1"/>
            <a:r>
              <a:rPr lang="en-US" altLang="en-US" dirty="0">
                <a:solidFill>
                  <a:srgbClr val="0000FF"/>
                </a:solidFill>
                <a:latin typeface="Arial" panose="020B0604020202020204" pitchFamily="34" charset="0"/>
                <a:cs typeface="Arial" panose="020B0604020202020204" pitchFamily="34" charset="0"/>
              </a:rPr>
              <a:t>     data you  </a:t>
            </a:r>
          </a:p>
          <a:p>
            <a:pPr eaLnBrk="1" hangingPunct="1"/>
            <a:r>
              <a:rPr lang="en-US" altLang="en-US" dirty="0">
                <a:solidFill>
                  <a:srgbClr val="0000FF"/>
                </a:solidFill>
                <a:latin typeface="Arial" panose="020B0604020202020204" pitchFamily="34" charset="0"/>
                <a:cs typeface="Arial" panose="020B0604020202020204" pitchFamily="34" charset="0"/>
              </a:rPr>
              <a:t>     want to  </a:t>
            </a:r>
          </a:p>
          <a:p>
            <a:pPr eaLnBrk="1" hangingPunct="1"/>
            <a:r>
              <a:rPr lang="en-US" altLang="en-US" dirty="0">
                <a:solidFill>
                  <a:srgbClr val="0000FF"/>
                </a:solidFill>
                <a:latin typeface="Arial" panose="020B0604020202020204" pitchFamily="34" charset="0"/>
                <a:cs typeface="Arial" panose="020B0604020202020204" pitchFamily="34" charset="0"/>
              </a:rPr>
              <a:t>     export. </a:t>
            </a:r>
          </a:p>
          <a:p>
            <a:pPr eaLnBrk="1" hangingPunct="1">
              <a:spcBef>
                <a:spcPts val="600"/>
              </a:spcBef>
            </a:pPr>
            <a:r>
              <a:rPr lang="en-US" altLang="en-US" i="1" dirty="0">
                <a:solidFill>
                  <a:srgbClr val="0000FF"/>
                </a:solidFill>
                <a:latin typeface="Arial" panose="020B0604020202020204" pitchFamily="34" charset="0"/>
                <a:cs typeface="Arial" panose="020B0604020202020204" pitchFamily="34" charset="0"/>
              </a:rPr>
              <a:t>It will be highlighted</a:t>
            </a:r>
          </a:p>
        </p:txBody>
      </p:sp>
      <p:sp>
        <p:nvSpPr>
          <p:cNvPr id="99334" name="TextBox 6">
            <a:extLst>
              <a:ext uri="{FF2B5EF4-FFF2-40B4-BE49-F238E27FC236}">
                <a16:creationId xmlns:a16="http://schemas.microsoft.com/office/drawing/2014/main" id="{73215DDE-25C0-494F-9C0A-926D69B20C68}"/>
              </a:ext>
            </a:extLst>
          </p:cNvPr>
          <p:cNvSpPr txBox="1">
            <a:spLocks noChangeArrowheads="1"/>
          </p:cNvSpPr>
          <p:nvPr/>
        </p:nvSpPr>
        <p:spPr bwMode="auto">
          <a:xfrm>
            <a:off x="6783388" y="2736850"/>
            <a:ext cx="2424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solidFill>
                  <a:srgbClr val="0000FF"/>
                </a:solidFill>
                <a:latin typeface="Arial" panose="020B0604020202020204" pitchFamily="34" charset="0"/>
                <a:cs typeface="Arial" panose="020B0604020202020204" pitchFamily="34" charset="0"/>
              </a:rPr>
              <a:t>Select your format</a:t>
            </a:r>
          </a:p>
        </p:txBody>
      </p:sp>
      <p:sp>
        <p:nvSpPr>
          <p:cNvPr id="99335" name="TextBox 5">
            <a:extLst>
              <a:ext uri="{FF2B5EF4-FFF2-40B4-BE49-F238E27FC236}">
                <a16:creationId xmlns:a16="http://schemas.microsoft.com/office/drawing/2014/main" id="{1ED579D4-E40C-447D-BC7F-BF1C6DEFD1B6}"/>
              </a:ext>
            </a:extLst>
          </p:cNvPr>
          <p:cNvSpPr txBox="1">
            <a:spLocks noChangeArrowheads="1"/>
          </p:cNvSpPr>
          <p:nvPr/>
        </p:nvSpPr>
        <p:spPr bwMode="auto">
          <a:xfrm>
            <a:off x="6351588" y="3636963"/>
            <a:ext cx="32369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solidFill>
                  <a:srgbClr val="0000FF"/>
                </a:solidFill>
                <a:latin typeface="Arial" panose="020B0604020202020204" pitchFamily="34" charset="0"/>
                <a:cs typeface="Arial" panose="020B0604020202020204" pitchFamily="34" charset="0"/>
              </a:rPr>
              <a:t>Use arrows to move selection to “export”; </a:t>
            </a:r>
          </a:p>
          <a:p>
            <a:pPr eaLnBrk="1" hangingPunct="1"/>
            <a:r>
              <a:rPr lang="en-US" altLang="en-US" dirty="0">
                <a:solidFill>
                  <a:srgbClr val="0000FF"/>
                </a:solidFill>
                <a:latin typeface="Arial" panose="020B0604020202020204" pitchFamily="34" charset="0"/>
                <a:cs typeface="Arial" panose="020B0604020202020204" pitchFamily="34" charset="0"/>
              </a:rPr>
              <a:t>click “OK” to continue</a:t>
            </a:r>
            <a:endParaRPr lang="en-US" altLang="en-US" b="1" dirty="0">
              <a:solidFill>
                <a:srgbClr val="0000FF"/>
              </a:solidFill>
              <a:latin typeface="Arial" panose="020B0604020202020204" pitchFamily="34" charset="0"/>
              <a:cs typeface="Arial" panose="020B0604020202020204" pitchFamily="34" charset="0"/>
            </a:endParaRPr>
          </a:p>
        </p:txBody>
      </p:sp>
      <p:pic>
        <p:nvPicPr>
          <p:cNvPr id="99336" name="Picture 2" descr="Screen Clipping">
            <a:extLst>
              <a:ext uri="{FF2B5EF4-FFF2-40B4-BE49-F238E27FC236}">
                <a16:creationId xmlns:a16="http://schemas.microsoft.com/office/drawing/2014/main" id="{FC2316E8-E104-4719-B00F-4EE01F2BB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888" y="1368425"/>
            <a:ext cx="48387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eft-Right Arrow 8">
            <a:extLst>
              <a:ext uri="{FF2B5EF4-FFF2-40B4-BE49-F238E27FC236}">
                <a16:creationId xmlns:a16="http://schemas.microsoft.com/office/drawing/2014/main" id="{0E386207-2AA7-42FD-B84B-E9454F62E9CF}"/>
              </a:ext>
            </a:extLst>
          </p:cNvPr>
          <p:cNvSpPr/>
          <p:nvPr/>
        </p:nvSpPr>
        <p:spPr>
          <a:xfrm>
            <a:off x="5964238" y="2884488"/>
            <a:ext cx="838200" cy="127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Arrow Connector 4">
            <a:extLst>
              <a:ext uri="{FF2B5EF4-FFF2-40B4-BE49-F238E27FC236}">
                <a16:creationId xmlns:a16="http://schemas.microsoft.com/office/drawing/2014/main" id="{2BB1366E-37A1-443A-ACAF-247CAF8362B7}"/>
              </a:ext>
            </a:extLst>
          </p:cNvPr>
          <p:cNvCxnSpPr/>
          <p:nvPr/>
        </p:nvCxnSpPr>
        <p:spPr>
          <a:xfrm>
            <a:off x="3452813" y="2468563"/>
            <a:ext cx="3667125" cy="12652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23E95578-B057-4296-833B-29E8DEC64CFD}"/>
              </a:ext>
            </a:extLst>
          </p:cNvPr>
          <p:cNvCxnSpPr/>
          <p:nvPr/>
        </p:nvCxnSpPr>
        <p:spPr>
          <a:xfrm flipV="1">
            <a:off x="3452813" y="4513263"/>
            <a:ext cx="3709987" cy="7905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94131887-8BA8-4D80-AAAD-2217BB47927C}"/>
              </a:ext>
            </a:extLst>
          </p:cNvPr>
          <p:cNvSpPr>
            <a:spLocks noGrp="1"/>
          </p:cNvSpPr>
          <p:nvPr>
            <p:ph type="title" idx="4294967295"/>
          </p:nvPr>
        </p:nvSpPr>
        <p:spPr>
          <a:xfrm>
            <a:off x="457200" y="100013"/>
            <a:ext cx="7339013" cy="884237"/>
          </a:xfrm>
        </p:spPr>
        <p:txBody>
          <a:bodyPr/>
          <a:lstStyle/>
          <a:p>
            <a:pPr eaLnBrk="1" hangingPunct="1">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ENTER 1</a:t>
            </a:r>
            <a:r>
              <a:rPr lang="en-US" altLang="en-US" b="1" baseline="300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RUN DATA</a:t>
            </a:r>
          </a:p>
        </p:txBody>
      </p:sp>
      <p:sp>
        <p:nvSpPr>
          <p:cNvPr id="100355" name="TextBox 6">
            <a:extLst>
              <a:ext uri="{FF2B5EF4-FFF2-40B4-BE49-F238E27FC236}">
                <a16:creationId xmlns:a16="http://schemas.microsoft.com/office/drawing/2014/main" id="{ED98FEFA-3DDE-4C8D-8112-5D3579863D42}"/>
              </a:ext>
            </a:extLst>
          </p:cNvPr>
          <p:cNvSpPr txBox="1">
            <a:spLocks noChangeArrowheads="1"/>
          </p:cNvSpPr>
          <p:nvPr/>
        </p:nvSpPr>
        <p:spPr bwMode="auto">
          <a:xfrm>
            <a:off x="4813300" y="1557338"/>
            <a:ext cx="36068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You have to return to this page to key in: Weather and Gate Counts (Temps are “air” temps at start area &amp; finish area at the beginning of the race. </a:t>
            </a:r>
          </a:p>
          <a:p>
            <a:pPr eaLnBrk="1" hangingPunct="1"/>
            <a:endParaRPr lang="en-US" altLang="en-US" b="1"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If you are given temps in Fahrenheit, key in ##F and Celsius conversion will be calculated automatically.</a:t>
            </a:r>
          </a:p>
        </p:txBody>
      </p:sp>
      <p:pic>
        <p:nvPicPr>
          <p:cNvPr id="3" name="Picture 2">
            <a:extLst>
              <a:ext uri="{FF2B5EF4-FFF2-40B4-BE49-F238E27FC236}">
                <a16:creationId xmlns:a16="http://schemas.microsoft.com/office/drawing/2014/main" id="{DE520041-6B12-4878-AEB9-CA852A2A8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1143000"/>
            <a:ext cx="4495800" cy="4724400"/>
          </a:xfrm>
          <a:prstGeom prst="rect">
            <a:avLst/>
          </a:prstGeom>
        </p:spPr>
      </p:pic>
    </p:spTree>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4D10546A-6FDE-4400-989B-832C21A3F55D}"/>
              </a:ext>
            </a:extLst>
          </p:cNvPr>
          <p:cNvSpPr>
            <a:spLocks noGrp="1"/>
          </p:cNvSpPr>
          <p:nvPr>
            <p:ph type="title" idx="4294967295"/>
          </p:nvPr>
        </p:nvSpPr>
        <p:spPr>
          <a:xfrm>
            <a:off x="609600" y="0"/>
            <a:ext cx="8229600" cy="990600"/>
          </a:xfrm>
        </p:spPr>
        <p:txBody>
          <a:bodyPr/>
          <a:lstStyle/>
          <a:p>
            <a:pPr eaLnBrk="1" hangingPunct="1">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EDIT A COMPETITOR: KEY IN DSQ</a:t>
            </a:r>
          </a:p>
        </p:txBody>
      </p:sp>
      <p:sp>
        <p:nvSpPr>
          <p:cNvPr id="101379" name="TextBox 7">
            <a:extLst>
              <a:ext uri="{FF2B5EF4-FFF2-40B4-BE49-F238E27FC236}">
                <a16:creationId xmlns:a16="http://schemas.microsoft.com/office/drawing/2014/main" id="{D50E65B4-9245-4592-9A1A-8EF41DA55D67}"/>
              </a:ext>
            </a:extLst>
          </p:cNvPr>
          <p:cNvSpPr txBox="1">
            <a:spLocks noChangeArrowheads="1"/>
          </p:cNvSpPr>
          <p:nvPr/>
        </p:nvSpPr>
        <p:spPr bwMode="auto">
          <a:xfrm>
            <a:off x="5499100" y="3298825"/>
            <a:ext cx="3187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If a racer is given a provisional 2</a:t>
            </a:r>
            <a:r>
              <a:rPr lang="en-US" altLang="en-US" b="1" baseline="30000" dirty="0">
                <a:latin typeface="Arial" panose="020B0604020202020204" pitchFamily="34" charset="0"/>
                <a:cs typeface="Arial" panose="020B0604020202020204" pitchFamily="34" charset="0"/>
              </a:rPr>
              <a:t>nd</a:t>
            </a:r>
            <a:r>
              <a:rPr lang="en-US" altLang="en-US" b="1" dirty="0">
                <a:latin typeface="Arial" panose="020B0604020202020204" pitchFamily="34" charset="0"/>
                <a:cs typeface="Arial" panose="020B0604020202020204" pitchFamily="34" charset="0"/>
              </a:rPr>
              <a:t> Run Start and 1</a:t>
            </a:r>
            <a:r>
              <a:rPr lang="en-US" altLang="en-US" b="1" baseline="30000" dirty="0">
                <a:latin typeface="Arial" panose="020B0604020202020204" pitchFamily="34" charset="0"/>
                <a:cs typeface="Arial" panose="020B0604020202020204" pitchFamily="34" charset="0"/>
              </a:rPr>
              <a:t>st</a:t>
            </a:r>
            <a:r>
              <a:rPr lang="en-US" altLang="en-US" b="1" dirty="0">
                <a:latin typeface="Arial" panose="020B0604020202020204" pitchFamily="34" charset="0"/>
                <a:cs typeface="Arial" panose="020B0604020202020204" pitchFamily="34" charset="0"/>
              </a:rPr>
              <a:t> Run DSQ is upheld, DSQ must be entered in the run in which it occurred</a:t>
            </a:r>
          </a:p>
        </p:txBody>
      </p:sp>
      <p:pic>
        <p:nvPicPr>
          <p:cNvPr id="101380" name="Picture 3" descr="Screen Clipping">
            <a:extLst>
              <a:ext uri="{FF2B5EF4-FFF2-40B4-BE49-F238E27FC236}">
                <a16:creationId xmlns:a16="http://schemas.microsoft.com/office/drawing/2014/main" id="{BF9ECF80-0C81-4A3B-8DEF-02EB5F214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4638675"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Left-Right 2">
            <a:extLst>
              <a:ext uri="{FF2B5EF4-FFF2-40B4-BE49-F238E27FC236}">
                <a16:creationId xmlns:a16="http://schemas.microsoft.com/office/drawing/2014/main" id="{3CF7DB02-7C60-4874-AC2F-AF28038D9B01}"/>
              </a:ext>
            </a:extLst>
          </p:cNvPr>
          <p:cNvSpPr/>
          <p:nvPr/>
        </p:nvSpPr>
        <p:spPr>
          <a:xfrm>
            <a:off x="2173654" y="3810000"/>
            <a:ext cx="32004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8215F8D6-E190-4CB6-8799-73AD71F53B78}"/>
              </a:ext>
            </a:extLst>
          </p:cNvPr>
          <p:cNvSpPr>
            <a:spLocks noGrp="1"/>
          </p:cNvSpPr>
          <p:nvPr>
            <p:ph type="title" idx="4294967295"/>
          </p:nvPr>
        </p:nvSpPr>
        <p:spPr>
          <a:xfrm>
            <a:off x="685800" y="76200"/>
            <a:ext cx="7339013" cy="1239838"/>
          </a:xfrm>
        </p:spPr>
        <p:txBody>
          <a:bodyPr/>
          <a:lstStyle/>
          <a:p>
            <a:pPr eaLnBrk="1" hangingPunct="1">
              <a:defRPr/>
            </a:pPr>
            <a:r>
              <a:rPr lang="en-US" altLang="en-US" sz="3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ToD EDIT: </a:t>
            </a:r>
            <a:br>
              <a:rPr lang="en-US" altLang="en-US" sz="3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Edit Times or Change Status</a:t>
            </a:r>
          </a:p>
        </p:txBody>
      </p:sp>
      <p:sp>
        <p:nvSpPr>
          <p:cNvPr id="105475" name="TextBox 6">
            <a:extLst>
              <a:ext uri="{FF2B5EF4-FFF2-40B4-BE49-F238E27FC236}">
                <a16:creationId xmlns:a16="http://schemas.microsoft.com/office/drawing/2014/main" id="{57B42E22-F47D-4F63-B8B9-9D6C34D904C9}"/>
              </a:ext>
            </a:extLst>
          </p:cNvPr>
          <p:cNvSpPr txBox="1">
            <a:spLocks noChangeArrowheads="1"/>
          </p:cNvSpPr>
          <p:nvPr/>
        </p:nvSpPr>
        <p:spPr bwMode="auto">
          <a:xfrm>
            <a:off x="4902200" y="2011363"/>
            <a:ext cx="39052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dirty="0">
                <a:latin typeface="Arial" panose="020B0604020202020204" pitchFamily="34" charset="0"/>
                <a:cs typeface="Arial" panose="020B0604020202020204" pitchFamily="34" charset="0"/>
              </a:rPr>
              <a:t>Competitor’s status can also be changed on this page; however it does </a:t>
            </a:r>
            <a:r>
              <a:rPr lang="en-US" altLang="en-US" u="sng" dirty="0">
                <a:latin typeface="Arial" panose="020B0604020202020204" pitchFamily="34" charset="0"/>
                <a:cs typeface="Arial" panose="020B0604020202020204" pitchFamily="34" charset="0"/>
              </a:rPr>
              <a:t>not</a:t>
            </a:r>
            <a:r>
              <a:rPr lang="en-US" altLang="en-US" dirty="0">
                <a:latin typeface="Arial" panose="020B0604020202020204" pitchFamily="34" charset="0"/>
                <a:cs typeface="Arial" panose="020B0604020202020204" pitchFamily="34" charset="0"/>
              </a:rPr>
              <a:t> allow for input of infraction data: </a:t>
            </a:r>
            <a:r>
              <a:rPr lang="en-US" altLang="en-US" u="sng" dirty="0">
                <a:latin typeface="Arial" panose="020B0604020202020204" pitchFamily="34" charset="0"/>
                <a:cs typeface="Arial" panose="020B0604020202020204" pitchFamily="34" charset="0"/>
              </a:rPr>
              <a:t>gate #</a:t>
            </a:r>
            <a:r>
              <a:rPr lang="en-US" altLang="en-US" dirty="0">
                <a:latin typeface="Arial" panose="020B0604020202020204" pitchFamily="34" charset="0"/>
                <a:cs typeface="Arial" panose="020B0604020202020204" pitchFamily="34" charset="0"/>
              </a:rPr>
              <a:t> or </a:t>
            </a:r>
            <a:r>
              <a:rPr lang="en-US" altLang="en-US" u="sng" dirty="0">
                <a:latin typeface="Arial" panose="020B0604020202020204" pitchFamily="34" charset="0"/>
                <a:cs typeface="Arial" panose="020B0604020202020204" pitchFamily="34" charset="0"/>
              </a:rPr>
              <a:t>rule #</a:t>
            </a:r>
            <a:r>
              <a:rPr lang="en-US" altLang="en-US" dirty="0">
                <a:latin typeface="Arial" panose="020B0604020202020204" pitchFamily="34" charset="0"/>
                <a:cs typeface="Arial" panose="020B0604020202020204" pitchFamily="34" charset="0"/>
              </a:rPr>
              <a:t>.  </a:t>
            </a:r>
          </a:p>
          <a:p>
            <a:pPr eaLnBrk="1" hangingPunct="1">
              <a:defRPr/>
            </a:pPr>
            <a:r>
              <a:rPr lang="en-US" alt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information is required on Official Results!</a:t>
            </a:r>
          </a:p>
        </p:txBody>
      </p:sp>
      <p:pic>
        <p:nvPicPr>
          <p:cNvPr id="102404" name="Picture 6" descr="Result Audit">
            <a:extLst>
              <a:ext uri="{FF2B5EF4-FFF2-40B4-BE49-F238E27FC236}">
                <a16:creationId xmlns:a16="http://schemas.microsoft.com/office/drawing/2014/main" id="{B82DF21E-F9D3-4A82-9379-A3E6E61ABC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3998913"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51C12731-06A0-493C-9811-0E56EFD689C3}"/>
              </a:ext>
            </a:extLst>
          </p:cNvPr>
          <p:cNvSpPr>
            <a:spLocks noGrp="1"/>
          </p:cNvSpPr>
          <p:nvPr>
            <p:ph type="title" idx="4294967295"/>
          </p:nvPr>
        </p:nvSpPr>
        <p:spPr>
          <a:xfrm>
            <a:off x="304800" y="201613"/>
            <a:ext cx="7339013" cy="930275"/>
          </a:xfrm>
        </p:spPr>
        <p:txBody>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REQUIRED?</a:t>
            </a:r>
          </a:p>
        </p:txBody>
      </p:sp>
      <p:sp>
        <p:nvSpPr>
          <p:cNvPr id="103427" name="TextBox 7">
            <a:extLst>
              <a:ext uri="{FF2B5EF4-FFF2-40B4-BE49-F238E27FC236}">
                <a16:creationId xmlns:a16="http://schemas.microsoft.com/office/drawing/2014/main" id="{FA284095-4CE6-4F12-991F-0F86ED6B0943}"/>
              </a:ext>
            </a:extLst>
          </p:cNvPr>
          <p:cNvSpPr txBox="1">
            <a:spLocks noChangeArrowheads="1"/>
          </p:cNvSpPr>
          <p:nvPr/>
        </p:nvSpPr>
        <p:spPr bwMode="auto">
          <a:xfrm>
            <a:off x="457200" y="5848350"/>
            <a:ext cx="820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None/>
            </a:pPr>
            <a:r>
              <a:rPr lang="en-US" altLang="en-US" dirty="0">
                <a:latin typeface="Comic Sans MS" panose="030F0702030302020204" pitchFamily="66" charset="0"/>
                <a:cs typeface="Arial" panose="020B0604020202020204" pitchFamily="34" charset="0"/>
              </a:rPr>
              <a:t>  </a:t>
            </a:r>
          </a:p>
          <a:p>
            <a:pPr eaLnBrk="1" hangingPunct="1">
              <a:buFont typeface="Arial" panose="020B0604020202020204" pitchFamily="34" charset="0"/>
              <a:buNone/>
            </a:pPr>
            <a:r>
              <a:rPr lang="en-US" altLang="en-US" b="1" dirty="0">
                <a:latin typeface="Arial" panose="020B0604020202020204" pitchFamily="34" charset="0"/>
                <a:cs typeface="Arial" panose="020B0604020202020204" pitchFamily="34" charset="0"/>
              </a:rPr>
              <a:t>Remember to “TAB” (not “ENTER”) to exit data fields</a:t>
            </a:r>
          </a:p>
        </p:txBody>
      </p:sp>
      <p:sp>
        <p:nvSpPr>
          <p:cNvPr id="103428" name="TextBox 4">
            <a:extLst>
              <a:ext uri="{FF2B5EF4-FFF2-40B4-BE49-F238E27FC236}">
                <a16:creationId xmlns:a16="http://schemas.microsoft.com/office/drawing/2014/main" id="{809BA8DF-25D7-418D-BC1B-162BAC22F68E}"/>
              </a:ext>
            </a:extLst>
          </p:cNvPr>
          <p:cNvSpPr txBox="1">
            <a:spLocks noChangeArrowheads="1"/>
          </p:cNvSpPr>
          <p:nvPr/>
        </p:nvSpPr>
        <p:spPr bwMode="auto">
          <a:xfrm>
            <a:off x="150813" y="3546475"/>
            <a:ext cx="2374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Overwrite assigned </a:t>
            </a:r>
          </a:p>
          <a:p>
            <a:pPr eaLnBrk="1" hangingPunct="1"/>
            <a:r>
              <a:rPr lang="en-US" altLang="en-US" b="1" dirty="0">
                <a:latin typeface="Arial" panose="020B0604020202020204" pitchFamily="34" charset="0"/>
                <a:cs typeface="Arial" panose="020B0604020202020204" pitchFamily="34" charset="0"/>
              </a:rPr>
              <a:t>time by keying </a:t>
            </a:r>
            <a:r>
              <a:rPr lang="en-US" altLang="en-US" b="1" u="sng" dirty="0">
                <a:latin typeface="Arial" panose="020B0604020202020204" pitchFamily="34" charset="0"/>
                <a:cs typeface="Arial" panose="020B0604020202020204" pitchFamily="34" charset="0"/>
              </a:rPr>
              <a:t>DSQ</a:t>
            </a:r>
          </a:p>
        </p:txBody>
      </p:sp>
      <p:sp>
        <p:nvSpPr>
          <p:cNvPr id="103429" name="TextBox 5">
            <a:extLst>
              <a:ext uri="{FF2B5EF4-FFF2-40B4-BE49-F238E27FC236}">
                <a16:creationId xmlns:a16="http://schemas.microsoft.com/office/drawing/2014/main" id="{7F644F5C-5327-4EA4-B897-DAC46A489C61}"/>
              </a:ext>
            </a:extLst>
          </p:cNvPr>
          <p:cNvSpPr txBox="1">
            <a:spLocks noChangeArrowheads="1"/>
          </p:cNvSpPr>
          <p:nvPr/>
        </p:nvSpPr>
        <p:spPr bwMode="auto">
          <a:xfrm>
            <a:off x="7497763" y="2297113"/>
            <a:ext cx="134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Arial" panose="020B0604020202020204" pitchFamily="34" charset="0"/>
                <a:cs typeface="Arial" panose="020B0604020202020204" pitchFamily="34" charset="0"/>
              </a:rPr>
              <a:t>Key in GATE # where infraction occurred </a:t>
            </a:r>
            <a:r>
              <a:rPr lang="en-US" altLang="en-US" b="1" u="sng" dirty="0">
                <a:latin typeface="Arial" panose="020B0604020202020204" pitchFamily="34" charset="0"/>
                <a:cs typeface="Arial" panose="020B0604020202020204" pitchFamily="34" charset="0"/>
              </a:rPr>
              <a:t>or</a:t>
            </a:r>
            <a:r>
              <a:rPr lang="en-US" altLang="en-US" b="1" dirty="0">
                <a:latin typeface="Arial" panose="020B0604020202020204" pitchFamily="34" charset="0"/>
                <a:cs typeface="Arial" panose="020B0604020202020204" pitchFamily="34" charset="0"/>
              </a:rPr>
              <a:t> RULE # violated </a:t>
            </a:r>
          </a:p>
          <a:p>
            <a:pPr eaLnBrk="1" hangingPunct="1"/>
            <a:endParaRPr lang="en-US" altLang="en-US" dirty="0">
              <a:latin typeface="Calibri" panose="020F0502020204030204" pitchFamily="34" charset="0"/>
              <a:cs typeface="Arial" panose="020B0604020202020204" pitchFamily="34" charset="0"/>
            </a:endParaRPr>
          </a:p>
        </p:txBody>
      </p:sp>
      <p:pic>
        <p:nvPicPr>
          <p:cNvPr id="103430" name="Picture 2" descr="Screen Clipping">
            <a:extLst>
              <a:ext uri="{FF2B5EF4-FFF2-40B4-BE49-F238E27FC236}">
                <a16:creationId xmlns:a16="http://schemas.microsoft.com/office/drawing/2014/main" id="{F5D848DF-5067-4D96-B846-D5A258092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713" y="1273175"/>
            <a:ext cx="46958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C7D19A80-1E15-4CC0-9E2D-0F2DD5A35DD3}"/>
              </a:ext>
            </a:extLst>
          </p:cNvPr>
          <p:cNvCxnSpPr>
            <a:cxnSpLocks/>
          </p:cNvCxnSpPr>
          <p:nvPr/>
        </p:nvCxnSpPr>
        <p:spPr>
          <a:xfrm flipH="1">
            <a:off x="2438400" y="4038600"/>
            <a:ext cx="108902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FB093375-B9D3-45B1-8C81-31864F14E42E}"/>
              </a:ext>
            </a:extLst>
          </p:cNvPr>
          <p:cNvCxnSpPr>
            <a:cxnSpLocks/>
          </p:cNvCxnSpPr>
          <p:nvPr/>
        </p:nvCxnSpPr>
        <p:spPr>
          <a:xfrm flipH="1">
            <a:off x="4837113" y="2827338"/>
            <a:ext cx="2530475" cy="121126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54F924C4-D824-4120-B868-2BB7127B9694}"/>
              </a:ext>
            </a:extLst>
          </p:cNvPr>
          <p:cNvCxnSpPr/>
          <p:nvPr/>
        </p:nvCxnSpPr>
        <p:spPr>
          <a:xfrm>
            <a:off x="5505450" y="3656013"/>
            <a:ext cx="1931988" cy="4254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6C02-1841-467E-BBBB-CA52001A78E7}"/>
              </a:ext>
            </a:extLst>
          </p:cNvPr>
          <p:cNvSpPr>
            <a:spLocks noGrp="1"/>
          </p:cNvSpPr>
          <p:nvPr>
            <p:ph type="title" idx="4294967295"/>
          </p:nvPr>
        </p:nvSpPr>
        <p:spPr>
          <a:xfrm>
            <a:off x="304800" y="153988"/>
            <a:ext cx="8229600" cy="944562"/>
          </a:xfrm>
        </p:spPr>
        <p:txBody>
          <a:bodyPr/>
          <a:lstStyle/>
          <a:p>
            <a:pPr>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RECORDING A “NPS” SITUATION: </a:t>
            </a:r>
            <a:b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a:t>
            </a:r>
            <a:r>
              <a:rPr lang="en-US" sz="2400" b="1" u="sng"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FIS EVENTS</a:t>
            </a:r>
          </a:p>
        </p:txBody>
      </p:sp>
      <p:sp>
        <p:nvSpPr>
          <p:cNvPr id="3" name="Content Placeholder 2">
            <a:extLst>
              <a:ext uri="{FF2B5EF4-FFF2-40B4-BE49-F238E27FC236}">
                <a16:creationId xmlns:a16="http://schemas.microsoft.com/office/drawing/2014/main" id="{8B0A547F-6D80-4FBA-B6B7-4C61852BA570}"/>
              </a:ext>
            </a:extLst>
          </p:cNvPr>
          <p:cNvSpPr>
            <a:spLocks noGrp="1"/>
          </p:cNvSpPr>
          <p:nvPr>
            <p:ph idx="4294967295"/>
          </p:nvPr>
        </p:nvSpPr>
        <p:spPr>
          <a:xfrm>
            <a:off x="228600" y="1295400"/>
            <a:ext cx="8686800" cy="5341938"/>
          </a:xfrm>
        </p:spPr>
        <p:txBody>
          <a:bodyPr/>
          <a:lstStyle/>
          <a:p>
            <a:pPr>
              <a:spcBef>
                <a:spcPts val="8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Due to rule(s) violation(s), athlete not permitted to start (NPS)…this could apply to either run of a 2-run event</a:t>
            </a:r>
          </a:p>
          <a:p>
            <a:pPr>
              <a:spcBef>
                <a:spcPts val="8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Athlete’s status is recorded by the </a:t>
            </a:r>
            <a:r>
              <a:rPr lang="en-US" sz="2000" u="sng" dirty="0">
                <a:latin typeface="Arial" panose="020B0604020202020204" pitchFamily="34" charset="0"/>
                <a:cs typeface="Arial" panose="020B0604020202020204" pitchFamily="34" charset="0"/>
              </a:rPr>
              <a:t>Start Referee </a:t>
            </a:r>
            <a:r>
              <a:rPr lang="en-US" sz="2000" dirty="0">
                <a:latin typeface="Arial" panose="020B0604020202020204" pitchFamily="34" charset="0"/>
                <a:cs typeface="Arial" panose="020B0604020202020204" pitchFamily="34" charset="0"/>
              </a:rPr>
              <a:t>as “Not Permitted to Start” (NPS); reason must be stated</a:t>
            </a:r>
          </a:p>
          <a:p>
            <a:pPr marL="0" indent="0">
              <a:spcBef>
                <a:spcPts val="0"/>
              </a:spcBef>
              <a:buFont typeface="Euphemia" panose="020B0503040102020104" pitchFamily="34" charset="0"/>
              <a:buNone/>
              <a:defRPr/>
            </a:pPr>
            <a:r>
              <a:rPr lang="en-US" sz="2000" dirty="0">
                <a:latin typeface="Arial" panose="020B0604020202020204" pitchFamily="34" charset="0"/>
                <a:cs typeface="Arial" panose="020B0604020202020204" pitchFamily="34" charset="0"/>
              </a:rPr>
              <a:t>		</a:t>
            </a:r>
            <a:r>
              <a:rPr lang="en-US" sz="2000" b="1" dirty="0">
                <a:solidFill>
                  <a:srgbClr val="003399"/>
                </a:solidFill>
                <a:latin typeface="Arial" panose="020B0604020202020204" pitchFamily="34" charset="0"/>
                <a:cs typeface="Arial" panose="020B0604020202020204" pitchFamily="34" charset="0"/>
              </a:rPr>
              <a:t>Example:                   Note suggestion to insert “name”</a:t>
            </a:r>
          </a:p>
          <a:p>
            <a:pPr marL="0" indent="0">
              <a:spcBef>
                <a:spcPts val="0"/>
              </a:spcBef>
              <a:buFont typeface="Euphemia" panose="020B0503040102020104" pitchFamily="34" charset="0"/>
              <a:buNone/>
              <a:defRPr/>
            </a:pPr>
            <a:endParaRPr lang="en-US" sz="2000" b="1" dirty="0">
              <a:solidFill>
                <a:srgbClr val="003399"/>
              </a:solidFill>
              <a:latin typeface="Arial" panose="020B0604020202020204" pitchFamily="34" charset="0"/>
              <a:cs typeface="Arial" panose="020B0604020202020204" pitchFamily="34" charset="0"/>
            </a:endParaRPr>
          </a:p>
          <a:p>
            <a:pPr marL="0" indent="0">
              <a:spcBef>
                <a:spcPts val="0"/>
              </a:spcBef>
              <a:buFont typeface="Euphemia" panose="020B0503040102020104" pitchFamily="34" charset="0"/>
              <a:buNone/>
              <a:defRPr/>
            </a:pPr>
            <a:endParaRPr lang="en-US" sz="2000" dirty="0">
              <a:solidFill>
                <a:srgbClr val="003399"/>
              </a:solidFill>
              <a:latin typeface="Arial" panose="020B0604020202020204" pitchFamily="34" charset="0"/>
              <a:cs typeface="Arial" panose="020B0604020202020204" pitchFamily="34" charset="0"/>
            </a:endParaRPr>
          </a:p>
          <a:p>
            <a:pPr>
              <a:spcBef>
                <a:spcPts val="8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“NPS” is noted in of </a:t>
            </a:r>
            <a:r>
              <a:rPr lang="en-US" sz="2000" u="sng" dirty="0">
                <a:latin typeface="Arial" panose="020B0604020202020204" pitchFamily="34" charset="0"/>
                <a:cs typeface="Arial" panose="020B0604020202020204" pitchFamily="34" charset="0"/>
              </a:rPr>
              <a:t>Report by the Referee </a:t>
            </a:r>
            <a:r>
              <a:rPr lang="en-US" sz="2000" dirty="0">
                <a:latin typeface="Arial" panose="020B0604020202020204" pitchFamily="34" charset="0"/>
                <a:cs typeface="Arial" panose="020B0604020202020204" pitchFamily="34" charset="0"/>
              </a:rPr>
              <a:t>as required</a:t>
            </a:r>
          </a:p>
          <a:p>
            <a:pPr marL="0" indent="0">
              <a:spcBef>
                <a:spcPts val="0"/>
              </a:spcBef>
              <a:buFont typeface="Euphemia" panose="020B0503040102020104" pitchFamily="34" charset="0"/>
              <a:buNone/>
              <a:defRPr/>
            </a:pPr>
            <a:r>
              <a:rPr lang="en-US" sz="2000" dirty="0">
                <a:solidFill>
                  <a:srgbClr val="FF0000"/>
                </a:solidFill>
                <a:latin typeface="Arial" panose="020B0604020202020204" pitchFamily="34" charset="0"/>
                <a:cs typeface="Arial" panose="020B0604020202020204" pitchFamily="34" charset="0"/>
              </a:rPr>
              <a:t>		</a:t>
            </a:r>
            <a:r>
              <a:rPr lang="en-US" sz="2000" b="1" dirty="0">
                <a:solidFill>
                  <a:srgbClr val="003399"/>
                </a:solidFill>
                <a:latin typeface="Arial" panose="020B0604020202020204" pitchFamily="34" charset="0"/>
                <a:cs typeface="Arial" panose="020B0604020202020204" pitchFamily="34" charset="0"/>
              </a:rPr>
              <a:t>Example:</a:t>
            </a:r>
          </a:p>
          <a:p>
            <a:pPr marL="0" indent="0">
              <a:spcBef>
                <a:spcPts val="0"/>
              </a:spcBef>
              <a:buFont typeface="Euphemia" panose="020B0503040102020104" pitchFamily="34" charset="0"/>
              <a:buNone/>
              <a:defRPr/>
            </a:pPr>
            <a:endParaRPr lang="en-US" sz="2000" dirty="0">
              <a:solidFill>
                <a:srgbClr val="003399"/>
              </a:solidFill>
              <a:latin typeface="Arial" panose="020B0604020202020204" pitchFamily="34" charset="0"/>
              <a:cs typeface="Arial" panose="020B0604020202020204" pitchFamily="34" charset="0"/>
            </a:endParaRPr>
          </a:p>
          <a:p>
            <a:pPr marL="0" indent="0">
              <a:spcBef>
                <a:spcPts val="0"/>
              </a:spcBef>
              <a:buFont typeface="Euphemia" panose="020B0503040102020104" pitchFamily="34" charset="0"/>
              <a:buNone/>
              <a:defRPr/>
            </a:pPr>
            <a:endParaRPr lang="en-US" sz="2000" dirty="0">
              <a:solidFill>
                <a:srgbClr val="003399"/>
              </a:solidFill>
              <a:latin typeface="Arial" panose="020B0604020202020204" pitchFamily="34" charset="0"/>
              <a:cs typeface="Arial" panose="020B0604020202020204" pitchFamily="34" charset="0"/>
            </a:endParaRPr>
          </a:p>
          <a:p>
            <a:pPr>
              <a:spcBef>
                <a:spcPts val="8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Applicable rule number must be noted for results (Procedure will be similar as for entering DSQ rule #)</a:t>
            </a:r>
          </a:p>
          <a:p>
            <a:pPr>
              <a:spcBef>
                <a:spcPts val="8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Software allows for “NPS” designation </a:t>
            </a:r>
          </a:p>
          <a:p>
            <a:pPr marL="0" indent="0">
              <a:spcBef>
                <a:spcPts val="800"/>
              </a:spcBef>
              <a:buFont typeface="Euphemia" panose="020B0503040102020104" pitchFamily="34" charset="0"/>
              <a:buNone/>
              <a:defRPr/>
            </a:pPr>
            <a:endParaRPr lang="en-US" sz="2000" dirty="0">
              <a:latin typeface="Arial" panose="020B0604020202020204" pitchFamily="34" charset="0"/>
              <a:cs typeface="Arial" panose="020B0604020202020204" pitchFamily="34" charset="0"/>
            </a:endParaRPr>
          </a:p>
        </p:txBody>
      </p:sp>
      <p:pic>
        <p:nvPicPr>
          <p:cNvPr id="104452" name="Picture 8" descr="Screen Clipping">
            <a:extLst>
              <a:ext uri="{FF2B5EF4-FFF2-40B4-BE49-F238E27FC236}">
                <a16:creationId xmlns:a16="http://schemas.microsoft.com/office/drawing/2014/main" id="{28CCB27A-922E-455B-9920-729DAB041B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971800"/>
            <a:ext cx="149383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4" descr="Screen Clipping">
            <a:extLst>
              <a:ext uri="{FF2B5EF4-FFF2-40B4-BE49-F238E27FC236}">
                <a16:creationId xmlns:a16="http://schemas.microsoft.com/office/drawing/2014/main" id="{01F1CFA7-1504-4339-8CAB-8365B7A67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3886200"/>
            <a:ext cx="416083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A822-3A1C-4478-8A81-BE6A92C4C699}"/>
              </a:ext>
            </a:extLst>
          </p:cNvPr>
          <p:cNvSpPr>
            <a:spLocks noGrp="1"/>
          </p:cNvSpPr>
          <p:nvPr>
            <p:ph type="title" idx="4294967295"/>
          </p:nvPr>
        </p:nvSpPr>
        <p:spPr>
          <a:xfrm>
            <a:off x="304800" y="190500"/>
            <a:ext cx="8229600" cy="838200"/>
          </a:xfrm>
        </p:spPr>
        <p:txBody>
          <a:bodyPr/>
          <a:lstStyle/>
          <a:p>
            <a:pPr>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BLOCK EDIT</a:t>
            </a:r>
          </a:p>
        </p:txBody>
      </p:sp>
      <p:sp>
        <p:nvSpPr>
          <p:cNvPr id="105475" name="TextBox 6">
            <a:extLst>
              <a:ext uri="{FF2B5EF4-FFF2-40B4-BE49-F238E27FC236}">
                <a16:creationId xmlns:a16="http://schemas.microsoft.com/office/drawing/2014/main" id="{79D88032-F9C8-413B-9F34-8DFA19E08935}"/>
              </a:ext>
            </a:extLst>
          </p:cNvPr>
          <p:cNvSpPr txBox="1">
            <a:spLocks noChangeArrowheads="1"/>
          </p:cNvSpPr>
          <p:nvPr/>
        </p:nvSpPr>
        <p:spPr bwMode="auto">
          <a:xfrm>
            <a:off x="103188" y="1828800"/>
            <a:ext cx="2286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buFont typeface="Arial" panose="020B0604020202020204" pitchFamily="34" charset="0"/>
              <a:buChar char="•"/>
            </a:pPr>
            <a:r>
              <a:rPr lang="en-US" altLang="en-US" b="1" dirty="0">
                <a:latin typeface="Arial" panose="020B0604020202020204" pitchFamily="34" charset="0"/>
                <a:cs typeface="Arial" panose="020B0604020202020204" pitchFamily="34" charset="0"/>
              </a:rPr>
              <a:t>Use “shift” key to scroll/select group</a:t>
            </a:r>
          </a:p>
          <a:p>
            <a:pPr>
              <a:spcBef>
                <a:spcPts val="12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 “</a:t>
            </a:r>
            <a:r>
              <a:rPr lang="en-US" altLang="en-US" b="1" u="sng" dirty="0">
                <a:latin typeface="Arial" panose="020B0604020202020204" pitchFamily="34" charset="0"/>
                <a:cs typeface="Arial" panose="020B0604020202020204" pitchFamily="34" charset="0"/>
              </a:rPr>
              <a:t>Block Edit</a:t>
            </a:r>
            <a:r>
              <a:rPr lang="en-US" altLang="en-US" b="1" dirty="0">
                <a:latin typeface="Arial" panose="020B0604020202020204" pitchFamily="34" charset="0"/>
                <a:cs typeface="Arial" panose="020B0604020202020204" pitchFamily="34" charset="0"/>
              </a:rPr>
              <a:t>” replaces “</a:t>
            </a:r>
            <a:r>
              <a:rPr lang="en-US" altLang="en-US" b="1" u="sng" dirty="0">
                <a:latin typeface="Arial" panose="020B0604020202020204" pitchFamily="34" charset="0"/>
                <a:cs typeface="Arial" panose="020B0604020202020204" pitchFamily="34" charset="0"/>
              </a:rPr>
              <a:t>Edit Comp</a:t>
            </a:r>
            <a:r>
              <a:rPr lang="en-US" altLang="en-US" b="1" dirty="0">
                <a:latin typeface="Arial" panose="020B0604020202020204" pitchFamily="34" charset="0"/>
                <a:cs typeface="Arial" panose="020B0604020202020204" pitchFamily="34" charset="0"/>
              </a:rPr>
              <a:t>” on screen</a:t>
            </a:r>
          </a:p>
          <a:p>
            <a:pPr>
              <a:spcBef>
                <a:spcPts val="12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Edits will apply to entire block</a:t>
            </a:r>
          </a:p>
        </p:txBody>
      </p:sp>
      <p:pic>
        <p:nvPicPr>
          <p:cNvPr id="105476" name="Picture 5" descr="Screen Clipping">
            <a:extLst>
              <a:ext uri="{FF2B5EF4-FFF2-40B4-BE49-F238E27FC236}">
                <a16:creationId xmlns:a16="http://schemas.microsoft.com/office/drawing/2014/main" id="{D09D1C1D-0114-4289-829D-282EFE663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188" y="1371600"/>
            <a:ext cx="6324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DB3BFD0D-CBE5-4F06-8884-EF5124F37851}"/>
              </a:ext>
            </a:extLst>
          </p:cNvPr>
          <p:cNvCxnSpPr/>
          <p:nvPr/>
        </p:nvCxnSpPr>
        <p:spPr>
          <a:xfrm flipH="1">
            <a:off x="1905000" y="1905000"/>
            <a:ext cx="1143000" cy="10668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121C-EEEA-4A87-8B61-242B4C052877}"/>
              </a:ext>
            </a:extLst>
          </p:cNvPr>
          <p:cNvSpPr>
            <a:spLocks noGrp="1"/>
          </p:cNvSpPr>
          <p:nvPr>
            <p:ph type="title" idx="4294967295"/>
          </p:nvPr>
        </p:nvSpPr>
        <p:spPr>
          <a:xfrm>
            <a:off x="304800" y="136525"/>
            <a:ext cx="7086600" cy="957263"/>
          </a:xfrm>
        </p:spPr>
        <p:txBody>
          <a:bodyPr/>
          <a:lstStyle/>
          <a:p>
            <a:pPr>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BLOCK &amp; SORT</a:t>
            </a:r>
            <a:endParaRPr lang="en-US" b="1" dirty="0">
              <a:solidFill>
                <a:srgbClr val="003399"/>
              </a:solidFill>
              <a:latin typeface="Arial" panose="020B0604020202020204" pitchFamily="34" charset="0"/>
              <a:cs typeface="Arial" panose="020B0604020202020204" pitchFamily="34" charset="0"/>
            </a:endParaRPr>
          </a:p>
        </p:txBody>
      </p:sp>
      <p:sp>
        <p:nvSpPr>
          <p:cNvPr id="106499" name="TextBox 4">
            <a:extLst>
              <a:ext uri="{FF2B5EF4-FFF2-40B4-BE49-F238E27FC236}">
                <a16:creationId xmlns:a16="http://schemas.microsoft.com/office/drawing/2014/main" id="{3A84440B-B925-4856-9D08-6B98A4F16334}"/>
              </a:ext>
            </a:extLst>
          </p:cNvPr>
          <p:cNvSpPr txBox="1">
            <a:spLocks noChangeArrowheads="1"/>
          </p:cNvSpPr>
          <p:nvPr/>
        </p:nvSpPr>
        <p:spPr bwMode="auto">
          <a:xfrm>
            <a:off x="152400" y="1905000"/>
            <a:ext cx="21336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buFont typeface="Arial" panose="020B0604020202020204" pitchFamily="34" charset="0"/>
              <a:buChar char="•"/>
            </a:pPr>
            <a:r>
              <a:rPr lang="en-US" altLang="en-US" b="1" dirty="0">
                <a:latin typeface="Arial" panose="020B0604020202020204" pitchFamily="34" charset="0"/>
                <a:cs typeface="Arial" panose="020B0604020202020204" pitchFamily="34" charset="0"/>
              </a:rPr>
              <a:t>Use “shift” key to scroll/select group</a:t>
            </a:r>
          </a:p>
          <a:p>
            <a:pPr>
              <a:spcBef>
                <a:spcPts val="12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a:t>
            </a:r>
            <a:r>
              <a:rPr lang="en-US" altLang="en-US" b="1" u="sng" dirty="0">
                <a:latin typeface="Arial" panose="020B0604020202020204" pitchFamily="34" charset="0"/>
                <a:cs typeface="Arial" panose="020B0604020202020204" pitchFamily="34" charset="0"/>
              </a:rPr>
              <a:t>Sort</a:t>
            </a:r>
            <a:r>
              <a:rPr lang="en-US" altLang="en-US" b="1" dirty="0">
                <a:latin typeface="Arial" panose="020B0604020202020204" pitchFamily="34" charset="0"/>
                <a:cs typeface="Arial" panose="020B0604020202020204" pitchFamily="34" charset="0"/>
              </a:rPr>
              <a:t>” is selected (behind menu)</a:t>
            </a:r>
          </a:p>
          <a:p>
            <a:pPr>
              <a:spcBef>
                <a:spcPts val="12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Group can be sorted to your parameters</a:t>
            </a:r>
          </a:p>
        </p:txBody>
      </p:sp>
      <p:pic>
        <p:nvPicPr>
          <p:cNvPr id="106500" name="Picture 3" descr="Screen Clipping">
            <a:extLst>
              <a:ext uri="{FF2B5EF4-FFF2-40B4-BE49-F238E27FC236}">
                <a16:creationId xmlns:a16="http://schemas.microsoft.com/office/drawing/2014/main" id="{D65DE3AC-1A61-4596-AF07-F9EE1481A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371600"/>
            <a:ext cx="6237288"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A672-8D65-4F27-A5DD-31AEAA8F99F0}"/>
              </a:ext>
            </a:extLst>
          </p:cNvPr>
          <p:cNvSpPr>
            <a:spLocks noGrp="1"/>
          </p:cNvSpPr>
          <p:nvPr>
            <p:ph type="title" idx="4294967295"/>
          </p:nvPr>
        </p:nvSpPr>
        <p:spPr>
          <a:xfrm>
            <a:off x="914400" y="76200"/>
            <a:ext cx="8229600" cy="792163"/>
          </a:xfrm>
        </p:spPr>
        <p:txBody>
          <a:bodyPr/>
          <a:lstStyle/>
          <a:p>
            <a:pPr>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MOVE</a:t>
            </a:r>
            <a:endParaRPr lang="en-US" dirty="0">
              <a:solidFill>
                <a:srgbClr val="003399"/>
              </a:solidFill>
              <a:latin typeface="Arial" panose="020B0604020202020204" pitchFamily="34" charset="0"/>
              <a:cs typeface="Arial" panose="020B0604020202020204" pitchFamily="34" charset="0"/>
            </a:endParaRPr>
          </a:p>
        </p:txBody>
      </p:sp>
      <p:sp>
        <p:nvSpPr>
          <p:cNvPr id="107523" name="TextBox 4">
            <a:extLst>
              <a:ext uri="{FF2B5EF4-FFF2-40B4-BE49-F238E27FC236}">
                <a16:creationId xmlns:a16="http://schemas.microsoft.com/office/drawing/2014/main" id="{F908A849-162A-4C5D-BC4E-26C6953B8090}"/>
              </a:ext>
            </a:extLst>
          </p:cNvPr>
          <p:cNvSpPr txBox="1">
            <a:spLocks noChangeArrowheads="1"/>
          </p:cNvSpPr>
          <p:nvPr/>
        </p:nvSpPr>
        <p:spPr bwMode="auto">
          <a:xfrm>
            <a:off x="152400" y="1295400"/>
            <a:ext cx="2057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Select athlete</a:t>
            </a:r>
          </a:p>
          <a:p>
            <a:pPr>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Select “Move”</a:t>
            </a:r>
          </a:p>
        </p:txBody>
      </p:sp>
      <p:cxnSp>
        <p:nvCxnSpPr>
          <p:cNvPr id="7" name="Straight Arrow Connector 6">
            <a:extLst>
              <a:ext uri="{FF2B5EF4-FFF2-40B4-BE49-F238E27FC236}">
                <a16:creationId xmlns:a16="http://schemas.microsoft.com/office/drawing/2014/main" id="{4D83755F-A7ED-4FE3-BFA7-3052AE8FF497}"/>
              </a:ext>
            </a:extLst>
          </p:cNvPr>
          <p:cNvCxnSpPr/>
          <p:nvPr/>
        </p:nvCxnSpPr>
        <p:spPr>
          <a:xfrm flipH="1">
            <a:off x="2057400" y="1660525"/>
            <a:ext cx="2438400" cy="16351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07525" name="Picture 7" descr="Screen Clipping">
            <a:extLst>
              <a:ext uri="{FF2B5EF4-FFF2-40B4-BE49-F238E27FC236}">
                <a16:creationId xmlns:a16="http://schemas.microsoft.com/office/drawing/2014/main" id="{FF6F1EF9-2D41-488F-A00A-83F8E2CD9A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0588" y="2233613"/>
            <a:ext cx="182880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eft Brace 9">
            <a:extLst>
              <a:ext uri="{FF2B5EF4-FFF2-40B4-BE49-F238E27FC236}">
                <a16:creationId xmlns:a16="http://schemas.microsoft.com/office/drawing/2014/main" id="{29B6ECCA-BEB4-4F8F-99C8-E4F6E051F3CD}"/>
              </a:ext>
            </a:extLst>
          </p:cNvPr>
          <p:cNvSpPr/>
          <p:nvPr/>
        </p:nvSpPr>
        <p:spPr>
          <a:xfrm>
            <a:off x="1676400" y="1905000"/>
            <a:ext cx="685800" cy="3505200"/>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107527" name="TextBox 11">
            <a:extLst>
              <a:ext uri="{FF2B5EF4-FFF2-40B4-BE49-F238E27FC236}">
                <a16:creationId xmlns:a16="http://schemas.microsoft.com/office/drawing/2014/main" id="{ECAB9B65-B1D6-4020-BE03-D19DB36AD0AB}"/>
              </a:ext>
            </a:extLst>
          </p:cNvPr>
          <p:cNvSpPr txBox="1">
            <a:spLocks noChangeArrowheads="1"/>
          </p:cNvSpPr>
          <p:nvPr/>
        </p:nvSpPr>
        <p:spPr bwMode="auto">
          <a:xfrm>
            <a:off x="228600" y="3200400"/>
            <a:ext cx="1447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dirty="0">
                <a:latin typeface="Arial" panose="020B0604020202020204" pitchFamily="34" charset="0"/>
                <a:cs typeface="Arial" panose="020B0604020202020204" pitchFamily="34" charset="0"/>
              </a:rPr>
              <a:t>Note </a:t>
            </a:r>
            <a:r>
              <a:rPr lang="en-US" altLang="en-US" u="sng" dirty="0">
                <a:latin typeface="Arial" panose="020B0604020202020204" pitchFamily="34" charset="0"/>
                <a:cs typeface="Arial" panose="020B0604020202020204" pitchFamily="34" charset="0"/>
              </a:rPr>
              <a:t>WOOLSON</a:t>
            </a:r>
            <a:r>
              <a:rPr lang="en-US" altLang="en-US" dirty="0">
                <a:latin typeface="Arial" panose="020B0604020202020204" pitchFamily="34" charset="0"/>
                <a:cs typeface="Arial" panose="020B0604020202020204" pitchFamily="34" charset="0"/>
              </a:rPr>
              <a:t> was moved before </a:t>
            </a:r>
            <a:r>
              <a:rPr lang="en-US" altLang="en-US" u="sng" dirty="0">
                <a:latin typeface="Arial" panose="020B0604020202020204" pitchFamily="34" charset="0"/>
                <a:cs typeface="Arial" panose="020B0604020202020204" pitchFamily="34" charset="0"/>
              </a:rPr>
              <a:t>KELLEY</a:t>
            </a:r>
          </a:p>
        </p:txBody>
      </p:sp>
      <p:pic>
        <p:nvPicPr>
          <p:cNvPr id="107528" name="Picture 3" descr="Screen Clipping">
            <a:extLst>
              <a:ext uri="{FF2B5EF4-FFF2-40B4-BE49-F238E27FC236}">
                <a16:creationId xmlns:a16="http://schemas.microsoft.com/office/drawing/2014/main" id="{27001C57-3399-4096-84BE-4C3E7B3D5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925" y="865188"/>
            <a:ext cx="63563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5" descr="Screen Clipping">
            <a:extLst>
              <a:ext uri="{FF2B5EF4-FFF2-40B4-BE49-F238E27FC236}">
                <a16:creationId xmlns:a16="http://schemas.microsoft.com/office/drawing/2014/main" id="{9A18CB2B-97B6-4B4A-A257-EE823D054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3" y="3709988"/>
            <a:ext cx="63420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3A66-1FBD-4FBD-B538-C448052B4011}"/>
              </a:ext>
            </a:extLst>
          </p:cNvPr>
          <p:cNvSpPr>
            <a:spLocks noGrp="1"/>
          </p:cNvSpPr>
          <p:nvPr>
            <p:ph type="title" idx="4294967295"/>
          </p:nvPr>
        </p:nvSpPr>
        <p:spPr>
          <a:xfrm>
            <a:off x="457200" y="19050"/>
            <a:ext cx="8229600" cy="868363"/>
          </a:xfrm>
        </p:spPr>
        <p:txBody>
          <a:bodyPr/>
          <a:lstStyle/>
          <a:p>
            <a:pPr>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HIDE / EXPOSE</a:t>
            </a:r>
            <a:endParaRPr lang="en-US" dirty="0">
              <a:solidFill>
                <a:srgbClr val="003399"/>
              </a:solidFill>
              <a:latin typeface="Arial" panose="020B0604020202020204" pitchFamily="34" charset="0"/>
              <a:cs typeface="Arial" panose="020B0604020202020204" pitchFamily="34" charset="0"/>
            </a:endParaRPr>
          </a:p>
        </p:txBody>
      </p:sp>
      <p:pic>
        <p:nvPicPr>
          <p:cNvPr id="108547" name="Picture 7" descr="Screen Clipping">
            <a:extLst>
              <a:ext uri="{FF2B5EF4-FFF2-40B4-BE49-F238E27FC236}">
                <a16:creationId xmlns:a16="http://schemas.microsoft.com/office/drawing/2014/main" id="{AD5A4244-9FE0-481D-90EE-342999F3DD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4176713"/>
            <a:ext cx="3048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Box 8">
            <a:extLst>
              <a:ext uri="{FF2B5EF4-FFF2-40B4-BE49-F238E27FC236}">
                <a16:creationId xmlns:a16="http://schemas.microsoft.com/office/drawing/2014/main" id="{4B18E2B1-7798-4EBF-A43F-DBF3FA6EF308}"/>
              </a:ext>
            </a:extLst>
          </p:cNvPr>
          <p:cNvSpPr txBox="1">
            <a:spLocks noChangeArrowheads="1"/>
          </p:cNvSpPr>
          <p:nvPr/>
        </p:nvSpPr>
        <p:spPr bwMode="auto">
          <a:xfrm>
            <a:off x="228600" y="1066800"/>
            <a:ext cx="2667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Arial" panose="020B0604020202020204" pitchFamily="34" charset="0"/>
                <a:cs typeface="Arial" panose="020B0604020202020204" pitchFamily="34" charset="0"/>
              </a:rPr>
              <a:t>“</a:t>
            </a:r>
            <a:r>
              <a:rPr lang="en-US" altLang="en-US" b="1" u="sng" dirty="0">
                <a:latin typeface="Arial" panose="020B0604020202020204" pitchFamily="34" charset="0"/>
                <a:cs typeface="Arial" panose="020B0604020202020204" pitchFamily="34" charset="0"/>
              </a:rPr>
              <a:t>Hide</a:t>
            </a:r>
            <a:r>
              <a:rPr lang="en-US" altLang="en-US" b="1" dirty="0">
                <a:latin typeface="Arial" panose="020B0604020202020204" pitchFamily="34" charset="0"/>
                <a:cs typeface="Arial" panose="020B0604020202020204" pitchFamily="34" charset="0"/>
              </a:rPr>
              <a:t>” a group of competitors: Block the group you want to hide &amp; select “Hide”.  They do not show on lists but remain in database</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“Expose” the group by selecting “Expose”.  The following message appears:</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Select “OK” to continue.  Field can be resorted to place competitors in preferred order</a:t>
            </a:r>
          </a:p>
        </p:txBody>
      </p:sp>
      <p:cxnSp>
        <p:nvCxnSpPr>
          <p:cNvPr id="15" name="Straight Arrow Connector 14">
            <a:extLst>
              <a:ext uri="{FF2B5EF4-FFF2-40B4-BE49-F238E27FC236}">
                <a16:creationId xmlns:a16="http://schemas.microsoft.com/office/drawing/2014/main" id="{0E7D45B4-B794-4C6C-BC17-978EE478EEA6}"/>
              </a:ext>
            </a:extLst>
          </p:cNvPr>
          <p:cNvCxnSpPr>
            <a:cxnSpLocks/>
          </p:cNvCxnSpPr>
          <p:nvPr/>
        </p:nvCxnSpPr>
        <p:spPr>
          <a:xfrm>
            <a:off x="2081213" y="3833813"/>
            <a:ext cx="1995487" cy="64928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9A64114-8D3A-4C73-8734-D4FB6EBA8F0E}"/>
              </a:ext>
            </a:extLst>
          </p:cNvPr>
          <p:cNvCxnSpPr>
            <a:cxnSpLocks/>
          </p:cNvCxnSpPr>
          <p:nvPr/>
        </p:nvCxnSpPr>
        <p:spPr>
          <a:xfrm>
            <a:off x="2081213" y="5095875"/>
            <a:ext cx="2490787" cy="1619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08551" name="Picture 8" descr="Screen Clipping">
            <a:extLst>
              <a:ext uri="{FF2B5EF4-FFF2-40B4-BE49-F238E27FC236}">
                <a16:creationId xmlns:a16="http://schemas.microsoft.com/office/drawing/2014/main" id="{6F38F846-3085-4323-9DD1-A5EFB047D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804863"/>
            <a:ext cx="59467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B7DD9018-A08A-4D8D-9B5E-359C61913C6E}"/>
              </a:ext>
            </a:extLst>
          </p:cNvPr>
          <p:cNvCxnSpPr>
            <a:cxnSpLocks/>
          </p:cNvCxnSpPr>
          <p:nvPr/>
        </p:nvCxnSpPr>
        <p:spPr>
          <a:xfrm>
            <a:off x="2476500" y="1304925"/>
            <a:ext cx="3086100"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08553" name="Picture 19" descr="Screen Clipping">
            <a:extLst>
              <a:ext uri="{FF2B5EF4-FFF2-40B4-BE49-F238E27FC236}">
                <a16:creationId xmlns:a16="http://schemas.microsoft.com/office/drawing/2014/main" id="{B14DAC8E-BDC5-4FDC-BAC5-8761A7671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063" y="2581275"/>
            <a:ext cx="59531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4" name="Picture 21" descr="Screen Clipping">
            <a:extLst>
              <a:ext uri="{FF2B5EF4-FFF2-40B4-BE49-F238E27FC236}">
                <a16:creationId xmlns:a16="http://schemas.microsoft.com/office/drawing/2014/main" id="{C457A4A2-19CD-42A4-AFC0-91DC42670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9588" y="2566988"/>
            <a:ext cx="60293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B914EBEC-05C7-4E65-B3D0-5DB28CF66CEA}"/>
              </a:ext>
            </a:extLst>
          </p:cNvPr>
          <p:cNvCxnSpPr>
            <a:cxnSpLocks/>
          </p:cNvCxnSpPr>
          <p:nvPr/>
        </p:nvCxnSpPr>
        <p:spPr>
          <a:xfrm>
            <a:off x="2667000" y="3352800"/>
            <a:ext cx="2743200" cy="635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theme/theme1.xml><?xml version="1.0" encoding="utf-8"?>
<a:theme xmlns:a="http://schemas.openxmlformats.org/drawingml/2006/main" name="Snowflakes design template">
  <a:themeElements>
    <a:clrScheme name="Custom 6">
      <a:dk1>
        <a:sysClr val="windowText" lastClr="000000"/>
      </a:dk1>
      <a:lt1>
        <a:sysClr val="window" lastClr="FFFFFF"/>
      </a:lt1>
      <a:dk2>
        <a:srgbClr val="373545"/>
      </a:dk2>
      <a:lt2>
        <a:srgbClr val="DCD8DC"/>
      </a:lt2>
      <a:accent1>
        <a:srgbClr val="000000"/>
      </a:accent1>
      <a:accent2>
        <a:srgbClr val="8784C7"/>
      </a:accent2>
      <a:accent3>
        <a:srgbClr val="5D739A"/>
      </a:accent3>
      <a:accent4>
        <a:srgbClr val="6997AF"/>
      </a:accent4>
      <a:accent5>
        <a:srgbClr val="84ACB6"/>
      </a:accent5>
      <a:accent6>
        <a:srgbClr val="6F8183"/>
      </a:accent6>
      <a:hlink>
        <a:srgbClr val="0070C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6804AE-E0BE-44A8-BAD3-E325E4D1AA6B}">
  <ds:schemaRefs>
    <ds:schemaRef ds:uri="http://purl.org/dc/term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40262f94-9f35-4ac3-9a90-690165a166b7"/>
    <ds:schemaRef ds:uri="a4f35948-e619-41b3-aa29-22878b09cfd2"/>
    <ds:schemaRef ds:uri="http://purl.org/dc/dcmitype/"/>
  </ds:schemaRefs>
</ds:datastoreItem>
</file>

<file path=customXml/itemProps2.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3.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1352</TotalTime>
  <Words>5902</Words>
  <Application>Microsoft Office PowerPoint</Application>
  <PresentationFormat>On-screen Show (4:3)</PresentationFormat>
  <Paragraphs>599</Paragraphs>
  <Slides>120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120</vt:i4>
      </vt:variant>
    </vt:vector>
  </HeadingPairs>
  <TitlesOfParts>
    <vt:vector size="129" baseType="lpstr">
      <vt:lpstr>Arial</vt:lpstr>
      <vt:lpstr>Arial Narrow</vt:lpstr>
      <vt:lpstr>Calibri</vt:lpstr>
      <vt:lpstr>Century Gothic</vt:lpstr>
      <vt:lpstr>Comic Sans MS</vt:lpstr>
      <vt:lpstr>Euphemia</vt:lpstr>
      <vt:lpstr>Wingdings</vt:lpstr>
      <vt:lpstr>Wingdings 2</vt:lpstr>
      <vt:lpstr>Snowflakes design template</vt:lpstr>
      <vt:lpstr>PowerPoint Presentation</vt:lpstr>
      <vt:lpstr>CHOICE OF SOFTWARE</vt:lpstr>
      <vt:lpstr>RACE RESULT SOFTWARE</vt:lpstr>
      <vt:lpstr>SELECT LINK ON U.S. SKI &amp; SNOWBOARD WEBSITE: usskiandsnowboard.org </vt:lpstr>
      <vt:lpstr>INFORMATION &amp; DOWNLOAD PAGE</vt:lpstr>
      <vt:lpstr> SELECT “SOFTWARE”  </vt:lpstr>
      <vt:lpstr>SOFTWARE INSTALLATION</vt:lpstr>
      <vt:lpstr>INFORMATION:  Review &amp; Select “NEXT”  </vt:lpstr>
      <vt:lpstr>LICENSING AGREEMENT Agree &amp; Select “NEXT” </vt:lpstr>
      <vt:lpstr>VERIFY or CHANGE STORAGE LOCATION: Select “NEXT”</vt:lpstr>
      <vt:lpstr>FIRST-TIME INSTALLATION? Select “YES”</vt:lpstr>
      <vt:lpstr>SELECT “START”  TO INSTALL</vt:lpstr>
      <vt:lpstr>PowerPoint Presentation</vt:lpstr>
      <vt:lpstr>PowerPoint Presentation</vt:lpstr>
      <vt:lpstr>KEY REQUIRED? </vt:lpstr>
      <vt:lpstr>IF “YES” is SELECTED</vt:lpstr>
      <vt:lpstr>IF “NO” is SELECTED</vt:lpstr>
      <vt:lpstr>PowerPoint Presentation</vt:lpstr>
      <vt:lpstr>ICON ON YOUR DESKTOP (Shortcut)</vt:lpstr>
      <vt:lpstr>OPENING SCREENS</vt:lpstr>
      <vt:lpstr>Welcome to Season 2019</vt:lpstr>
      <vt:lpstr>CHANGE NOTICES</vt:lpstr>
      <vt:lpstr>SOFTWARE </vt:lpstr>
      <vt:lpstr>CONTENTS OF SOFTWARE</vt:lpstr>
      <vt:lpstr>SET YOUR DEFAULTS </vt:lpstr>
      <vt:lpstr>SET  “HEADER” DEFAULTS </vt:lpstr>
      <vt:lpstr>DEFAULTS: “FACTORS/LISTS”</vt:lpstr>
      <vt:lpstr>POINTS LISTS - Defaults</vt:lpstr>
      <vt:lpstr>OPTIONS: LOADING POINTS LISTS</vt:lpstr>
      <vt:lpstr>ONLINE OPTION</vt:lpstr>
      <vt:lpstr>MAKE YOUR SELECTION(S)  (Only 1 FIS &amp; 1 National Loaded)</vt:lpstr>
      <vt:lpstr>YOU ARE INFORMED OF PROGRESS</vt:lpstr>
      <vt:lpstr>MAKE YOUR SELECTION(S) (Available lists loaded)</vt:lpstr>
      <vt:lpstr>LOAD LISTS FROM HARD DRIVE</vt:lpstr>
      <vt:lpstr>LOAD POINTS LISTS – “Activities”</vt:lpstr>
      <vt:lpstr>SELECT LISTS YOU NEED</vt:lpstr>
      <vt:lpstr>CONTENTS OF POINTS LIST PORTION OF SOFTWARE</vt:lpstr>
      <vt:lpstr>DEFAULTS: OFFICIALS</vt:lpstr>
      <vt:lpstr>OTHER EDIT OPTIONS:</vt:lpstr>
      <vt:lpstr>“EDIT”/”OPTIONS”:  AUTO-SAVE </vt:lpstr>
      <vt:lpstr>“EDIT” OPTION: NOTES </vt:lpstr>
      <vt:lpstr>CREATING EVENT</vt:lpstr>
      <vt:lpstr>CREATE YOUR EVENT/RACE</vt:lpstr>
      <vt:lpstr>DATA VERIFICATION</vt:lpstr>
      <vt:lpstr>OPENING HEADER SCREEN:  NON-FIS EVENT</vt:lpstr>
      <vt:lpstr>OPENING HEADER SCREEN:  FIS EVENT</vt:lpstr>
      <vt:lpstr>SELECT YOUR EVENT: Non-FIS or FIS </vt:lpstr>
      <vt:lpstr>FIS RACE LEVELS</vt:lpstr>
      <vt:lpstr># in Top Seed &amp; # Qualify 2nd Run</vt:lpstr>
      <vt:lpstr>15 or 30: JURY MAY CHANGE #</vt:lpstr>
      <vt:lpstr>TIMING DATA:  EQUIPMENT or TIMING COMPANY NAME</vt:lpstr>
      <vt:lpstr>HEADER INFO COMPLETE</vt:lpstr>
      <vt:lpstr>OTHER “CHANGE GENDER” OPTIONS</vt:lpstr>
      <vt:lpstr>PowerPoint Presentation</vt:lpstr>
      <vt:lpstr>PowerPoint Presentation</vt:lpstr>
      <vt:lpstr>CREATING AN EVENT DATABASE</vt:lpstr>
      <vt:lpstr>COMPETITORS’ ENTRIES</vt:lpstr>
      <vt:lpstr>ONLINE RACE REGISTRATION SYSTEMS</vt:lpstr>
      <vt:lpstr>VERIFY YOUR POINTS LISTS DEFAULTS</vt:lpstr>
      <vt:lpstr>IMPORT A RACE REGISTRATION FILE</vt:lpstr>
      <vt:lpstr>CREATE YOUR RA CLINIC RACE FILE</vt:lpstr>
      <vt:lpstr>COMPETITOR INSERT</vt:lpstr>
      <vt:lpstr>INSERTING COMPETITORS  </vt:lpstr>
      <vt:lpstr>KEY IN FIRST FEW LETTERS OF LAST NAME &amp; SELECT  CORRECT COMPETITOR</vt:lpstr>
      <vt:lpstr>EDIT or ADD ADDITIONAL COMPETITORS</vt:lpstr>
      <vt:lpstr>KEY IN &amp; VERIFY OFFICIALS</vt:lpstr>
      <vt:lpstr>Enter OFFICIALS</vt:lpstr>
      <vt:lpstr>VERIFY ALPINE OFFICIALS’  CERTIFICATIONS &amp; UPDATE STATUS   </vt:lpstr>
      <vt:lpstr>KEY IN / VERIFY KNOWN RUN DATA</vt:lpstr>
      <vt:lpstr>SET INTERMEDIATES &amp; SPEED TRAPS</vt:lpstr>
      <vt:lpstr>VERIFY DATA &amp; REGISTER RACE WITH U.S. LIVE-TIMING</vt:lpstr>
      <vt:lpstr>POST, PRINT OR SAVE A REPORT</vt:lpstr>
      <vt:lpstr>PowerPoint Presentation</vt:lpstr>
      <vt:lpstr>REPORT OPTIONS</vt:lpstr>
      <vt:lpstr>OTHER L-T OPTIONS (After race is registered!)</vt:lpstr>
      <vt:lpstr>FIS L-T OPTION  (Posting on FIS L-T Site; please read/follow instructions)</vt:lpstr>
      <vt:lpstr>A REPORT OPTION: SEED CARDS</vt:lpstr>
      <vt:lpstr>OTHER OPTIONS</vt:lpstr>
      <vt:lpstr>AVAILABLE REPORTS &amp; OPTIONS</vt:lpstr>
      <vt:lpstr>RELOAD POINTS FROM POINTS LISTS  Required when a new Points List becomes valid between events in a series or between DHT/DH race.</vt:lpstr>
      <vt:lpstr> ENTER 1ST RUN TIMES</vt:lpstr>
      <vt:lpstr>MANUAL TIME ENTRY</vt:lpstr>
      <vt:lpstr>ADDITIONAL MANUAL ENTRY OPTIONS</vt:lpstr>
      <vt:lpstr>PowerPoint Presentation</vt:lpstr>
      <vt:lpstr>“FILE” OPTIONS</vt:lpstr>
      <vt:lpstr>DATA ENTRY SYSTEMS  (Using Race File)</vt:lpstr>
      <vt:lpstr>“email RACE FILE” OPTION</vt:lpstr>
      <vt:lpstr>email RACE FILE PROCEDURES  </vt:lpstr>
      <vt:lpstr>1-800-GEOFF!</vt:lpstr>
      <vt:lpstr>TRANSFER DATA:  USING EXPORT/IMPORT</vt:lpstr>
      <vt:lpstr>ENTER 1ST RUN DATA</vt:lpstr>
      <vt:lpstr>EDIT A COMPETITOR: KEY IN DSQ</vt:lpstr>
      <vt:lpstr>ToD EDIT:  Edit Times or Change Status</vt:lpstr>
      <vt:lpstr>WHAT IS REQUIRED?</vt:lpstr>
      <vt:lpstr>RECORDING A “NPS” SITUATION:  NON-FIS and FIS EVENTS</vt:lpstr>
      <vt:lpstr>BLOCK EDIT</vt:lpstr>
      <vt:lpstr>BLOCK &amp; SORT</vt:lpstr>
      <vt:lpstr>MOVE</vt:lpstr>
      <vt:lpstr>HIDE / EXPOSE</vt:lpstr>
      <vt:lpstr>DOCUMENTS AFTER 1ST RUN</vt:lpstr>
      <vt:lpstr>ENTER/VERIFY 2ND RUN DATA</vt:lpstr>
      <vt:lpstr>ENTER 2ND RUN TIMES</vt:lpstr>
      <vt:lpstr>DOCUMENTS AFTER 2ND RUN</vt:lpstr>
      <vt:lpstr>What is an “applied Penalty”?</vt:lpstr>
      <vt:lpstr>RESULTS &amp; PENALTY:  Verify accuracy prior to transmission of XML file</vt:lpstr>
      <vt:lpstr>RESULT OPTIONS – ORIGINAL FORMAT  </vt:lpstr>
      <vt:lpstr>PowerPoint Presentation</vt:lpstr>
      <vt:lpstr>RACE DAY QUESTIONS</vt:lpstr>
      <vt:lpstr>REPLACEMENT TIME (EET)</vt:lpstr>
      <vt:lpstr>SOFTWARE’S “EET” TOOL found in “OTHER OPTIONS”</vt:lpstr>
      <vt:lpstr>HINTS!</vt:lpstr>
      <vt:lpstr>VERIFICATION ITEMS</vt:lpstr>
      <vt:lpstr>CREATING/SENDING“XML” FILE  File can be created/sent from either area:</vt:lpstr>
      <vt:lpstr>WHAT IS AN “XML” FILE?</vt:lpstr>
      <vt:lpstr>SAVING &amp; SENDING AN XML FILE</vt:lpstr>
      <vt:lpstr>REVIEWING THE XML FILE</vt:lpstr>
      <vt:lpstr>SAVED &amp; LOCATED:  Now What Do I Do With It?</vt:lpstr>
      <vt:lpstr>emailING XML FILE FROM THE SOFTWARE</vt:lpstr>
      <vt:lpstr>HOW IS THE XML FILE USED?</vt:lpstr>
      <vt:lpstr>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119</cp:revision>
  <dcterms:created xsi:type="dcterms:W3CDTF">2017-05-23T14:43:27Z</dcterms:created>
  <dcterms:modified xsi:type="dcterms:W3CDTF">2018-09-09T19:42:33Z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